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7" r:id="rId8"/>
    <p:sldId id="266" r:id="rId9"/>
    <p:sldId id="259" r:id="rId10"/>
    <p:sldId id="268" r:id="rId11"/>
    <p:sldId id="269" r:id="rId12"/>
    <p:sldId id="260" r:id="rId13"/>
    <p:sldId id="270" r:id="rId14"/>
    <p:sldId id="261" r:id="rId15"/>
    <p:sldId id="271" r:id="rId16"/>
    <p:sldId id="262" r:id="rId17"/>
    <p:sldId id="272" r:id="rId18"/>
    <p:sldId id="274" r:id="rId19"/>
    <p:sldId id="275" r:id="rId20"/>
    <p:sldId id="276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6"/>
    <p:restoredTop sz="94623"/>
  </p:normalViewPr>
  <p:slideViewPr>
    <p:cSldViewPr snapToGrid="0" snapToObjects="1">
      <p:cViewPr varScale="1">
        <p:scale>
          <a:sx n="135" d="100"/>
          <a:sy n="135" d="100"/>
        </p:scale>
        <p:origin x="19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1CAA-8F51-CD46-9FB1-6F24E7D3A63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84E3-809C-7442-BD9B-B8E1E76B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1CAA-8F51-CD46-9FB1-6F24E7D3A63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84E3-809C-7442-BD9B-B8E1E76B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1CAA-8F51-CD46-9FB1-6F24E7D3A63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84E3-809C-7442-BD9B-B8E1E76B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1CAA-8F51-CD46-9FB1-6F24E7D3A63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84E3-809C-7442-BD9B-B8E1E76B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1CAA-8F51-CD46-9FB1-6F24E7D3A63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84E3-809C-7442-BD9B-B8E1E76B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0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1CAA-8F51-CD46-9FB1-6F24E7D3A63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84E3-809C-7442-BD9B-B8E1E76B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3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1CAA-8F51-CD46-9FB1-6F24E7D3A63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84E3-809C-7442-BD9B-B8E1E76B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1CAA-8F51-CD46-9FB1-6F24E7D3A63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84E3-809C-7442-BD9B-B8E1E76B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2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1CAA-8F51-CD46-9FB1-6F24E7D3A63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84E3-809C-7442-BD9B-B8E1E76B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0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1CAA-8F51-CD46-9FB1-6F24E7D3A63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84E3-809C-7442-BD9B-B8E1E76B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1CAA-8F51-CD46-9FB1-6F24E7D3A63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84E3-809C-7442-BD9B-B8E1E76B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1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81CAA-8F51-CD46-9FB1-6F24E7D3A63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484E3-809C-7442-BD9B-B8E1E76B0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2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5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5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27906"/>
            <a:ext cx="9144000" cy="2387600"/>
          </a:xfrm>
          <a:solidFill>
            <a:schemeClr val="bg1">
              <a:alpha val="39000"/>
            </a:schemeClr>
          </a:solidFill>
        </p:spPr>
        <p:txBody>
          <a:bodyPr>
            <a:normAutofit/>
          </a:bodyPr>
          <a:lstStyle/>
          <a:p>
            <a:r>
              <a:rPr lang="en-US" sz="7200" b="1" smtClean="0">
                <a:latin typeface="Times New Roman" charset="0"/>
                <a:ea typeface="Times New Roman" charset="0"/>
                <a:cs typeface="Times New Roman" charset="0"/>
              </a:rPr>
              <a:t>Farming </a:t>
            </a:r>
            <a:br>
              <a:rPr lang="en-US" sz="7200" b="1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7200" b="1" smtClean="0">
                <a:latin typeface="Times New Roman" charset="0"/>
                <a:ea typeface="Times New Roman" charset="0"/>
                <a:cs typeface="Times New Roman" charset="0"/>
              </a:rPr>
              <a:t>Around </a:t>
            </a:r>
            <a:r>
              <a:rPr lang="en-US" sz="7200" b="1" dirty="0" smtClean="0">
                <a:latin typeface="Times New Roman" charset="0"/>
                <a:ea typeface="Times New Roman" charset="0"/>
                <a:cs typeface="Times New Roman" charset="0"/>
              </a:rPr>
              <a:t>the World</a:t>
            </a:r>
            <a:endParaRPr lang="en-US" sz="7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55" y="38149"/>
            <a:ext cx="7886700" cy="1325563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What factors affect a country’s ability to produce their own food?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55324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latin typeface="Times New Roman" charset="0"/>
                <a:ea typeface="Times New Roman" charset="0"/>
                <a:cs typeface="Times New Roman" charset="0"/>
              </a:rPr>
              <a:t>Open Space</a:t>
            </a:r>
            <a:endParaRPr lang="en-US" sz="7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428" y="1627006"/>
            <a:ext cx="1577209" cy="15748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052" y="1633375"/>
            <a:ext cx="1570889" cy="15705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3485" y="1627006"/>
            <a:ext cx="16002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5"/>
          <a:stretch/>
        </p:blipFill>
        <p:spPr>
          <a:xfrm>
            <a:off x="4448881" y="1622660"/>
            <a:ext cx="1621234" cy="1616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50372" y="3923269"/>
            <a:ext cx="8588828" cy="189282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600" dirty="0" smtClean="0"/>
              <a:t>Larger animals require more space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600" dirty="0" smtClean="0"/>
              <a:t>Some animals eat grass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600" dirty="0" smtClean="0"/>
              <a:t>Some animals eat grains that also require space to be grown</a:t>
            </a:r>
            <a:endParaRPr lang="en-US" sz="2600" dirty="0"/>
          </a:p>
        </p:txBody>
      </p:sp>
      <p:sp>
        <p:nvSpPr>
          <p:cNvPr id="3" name="Triangle 2"/>
          <p:cNvSpPr/>
          <p:nvPr/>
        </p:nvSpPr>
        <p:spPr>
          <a:xfrm rot="5400000">
            <a:off x="4337643" y="1224329"/>
            <a:ext cx="555173" cy="496451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3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55" y="38149"/>
            <a:ext cx="7886700" cy="1325563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What factors affect a country’s ability to produce their own food?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55324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latin typeface="Times New Roman" charset="0"/>
                <a:ea typeface="Times New Roman" charset="0"/>
                <a:cs typeface="Times New Roman" charset="0"/>
              </a:rPr>
              <a:t>Open Space</a:t>
            </a:r>
            <a:endParaRPr lang="en-US" sz="7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72" y="1647056"/>
            <a:ext cx="2331185" cy="25120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01" r="7144"/>
          <a:stretch/>
        </p:blipFill>
        <p:spPr>
          <a:xfrm>
            <a:off x="3503558" y="1647056"/>
            <a:ext cx="2481944" cy="246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01" y="1647056"/>
            <a:ext cx="2456543" cy="246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54001" y="4110856"/>
            <a:ext cx="2307497" cy="9233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25,000-35,000 lbs. of potatoes can be harvested from 1 acre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90781" y="4159109"/>
            <a:ext cx="2307497" cy="9233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mtClean="0"/>
              <a:t>160 bushels of corn can be grown on 1 acre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79030" y="4147442"/>
            <a:ext cx="2764970" cy="12003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56 bushels of wheat can be grown on 1 acre</a:t>
            </a:r>
          </a:p>
          <a:p>
            <a:endParaRPr lang="en-US" dirty="0"/>
          </a:p>
          <a:p>
            <a:r>
              <a:rPr lang="en-US" dirty="0" smtClean="0"/>
              <a:t>(2300 lbs. of white flour)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8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55" y="38149"/>
            <a:ext cx="7886700" cy="1325563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What factors affect a country’s ability to produce their own food?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55324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latin typeface="Times New Roman" charset="0"/>
                <a:ea typeface="Times New Roman" charset="0"/>
                <a:cs typeface="Times New Roman" charset="0"/>
              </a:rPr>
              <a:t>Soil Quality</a:t>
            </a:r>
            <a:endParaRPr lang="en-US" sz="7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32857"/>
            <a:ext cx="2073729" cy="21394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11765" y="3804155"/>
            <a:ext cx="2307497" cy="64633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Blueberries need acidic soil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84615" y="4751919"/>
            <a:ext cx="4974770" cy="70788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z="4000" dirty="0" smtClean="0"/>
              <a:t>What is the soil </a:t>
            </a:r>
            <a:r>
              <a:rPr lang="en-US" sz="4000" dirty="0" err="1" smtClean="0"/>
              <a:t>Ph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5014" y="1715920"/>
            <a:ext cx="2228816" cy="2104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8705" y="1633360"/>
            <a:ext cx="2123751" cy="21089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526832" y="3851221"/>
            <a:ext cx="2307497" cy="64633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Most garden produce prefers neutral soil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25014" y="3844902"/>
            <a:ext cx="2307497" cy="64633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Mushrooms can grow </a:t>
            </a:r>
            <a:r>
              <a:rPr lang="en-US" smtClean="0"/>
              <a:t>in alkaline soil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5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55" y="38149"/>
            <a:ext cx="7886700" cy="1325563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What factors affect a country’s ability to produce their own food?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55324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latin typeface="Times New Roman" charset="0"/>
                <a:ea typeface="Times New Roman" charset="0"/>
                <a:cs typeface="Times New Roman" charset="0"/>
              </a:rPr>
              <a:t>Soil Quality</a:t>
            </a:r>
            <a:endParaRPr lang="en-US" sz="7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161" y="3804155"/>
            <a:ext cx="2994125" cy="9233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Sandy soils have good drainage, but don’t hold moisture </a:t>
            </a:r>
            <a:r>
              <a:rPr lang="en-US" smtClean="0"/>
              <a:t>and nutrients well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4751919"/>
            <a:ext cx="5889171" cy="70788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z="4000" dirty="0" smtClean="0"/>
              <a:t>What is the </a:t>
            </a:r>
            <a:r>
              <a:rPr lang="en-US" sz="4000" smtClean="0"/>
              <a:t>soil texture?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602879" y="3772270"/>
            <a:ext cx="2307497" cy="64633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Loam soil is ideal for many food crops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25014" y="3844902"/>
            <a:ext cx="2307497" cy="64633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Clay soil lacks drainage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1583670"/>
            <a:ext cx="2125711" cy="21478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4473" y="1703692"/>
            <a:ext cx="2068578" cy="2068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879" y="1618079"/>
            <a:ext cx="2155401" cy="20630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12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55" y="38149"/>
            <a:ext cx="7886700" cy="1325563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What factors affect a country’s ability to produce their own food?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55324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latin typeface="Times New Roman" charset="0"/>
                <a:ea typeface="Times New Roman" charset="0"/>
                <a:cs typeface="Times New Roman" charset="0"/>
              </a:rPr>
              <a:t>Water Availability</a:t>
            </a:r>
            <a:endParaRPr lang="en-US" sz="7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04808"/>
            <a:ext cx="9144000" cy="58477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z="3200" smtClean="0"/>
              <a:t>Too much, or too little is detrimental to crop growth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1635195"/>
            <a:ext cx="2136113" cy="20916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11765" y="3804155"/>
            <a:ext cx="2307497" cy="64633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Too much water can cause root crops to rot.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577" y="1626614"/>
            <a:ext cx="2110588" cy="21087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998022" y="3753618"/>
            <a:ext cx="2517328" cy="64633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mtClean="0"/>
              <a:t>Drought decreases harvest or kills the crop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0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55" y="38149"/>
            <a:ext cx="7886700" cy="1325563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What factors affect a country’s ability to produce their own food?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55324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latin typeface="Times New Roman" charset="0"/>
                <a:ea typeface="Times New Roman" charset="0"/>
                <a:cs typeface="Times New Roman" charset="0"/>
              </a:rPr>
              <a:t>Water Availability</a:t>
            </a:r>
            <a:endParaRPr lang="en-US" sz="7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843" y="4897125"/>
            <a:ext cx="8828314" cy="58477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z="3200" dirty="0" smtClean="0"/>
              <a:t>Too much, or too little is detrimental to crop growth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11765" y="3804155"/>
            <a:ext cx="2307497" cy="9233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Growing rice requires relatively high quantities of water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98022" y="3753618"/>
            <a:ext cx="2517328" cy="9233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Growing sugar beets requires relatively low quantities of water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1914" y="1429518"/>
            <a:ext cx="2329543" cy="2324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38" name="Picture 2" descr="http://www.agclassroom.org/photo/photo/rice_field.jpg?imgID=129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521" y="1461109"/>
            <a:ext cx="2319741" cy="23177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55" y="38149"/>
            <a:ext cx="7886700" cy="1325563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What factors affect a country’s ability to produce their own food?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2100" y="5532437"/>
            <a:ext cx="8547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smtClean="0">
                <a:latin typeface="Times New Roman" charset="0"/>
                <a:ea typeface="Times New Roman" charset="0"/>
                <a:cs typeface="Times New Roman" charset="0"/>
              </a:rPr>
              <a:t>Available Technology</a:t>
            </a:r>
            <a:endParaRPr lang="en-US" sz="7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843" y="4897125"/>
            <a:ext cx="8828314" cy="58477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z="3200" dirty="0" smtClean="0"/>
              <a:t>How are fields plowed?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1935" y="1638178"/>
            <a:ext cx="3937265" cy="26623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2" name="Picture 2" descr="lowing-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1640936"/>
            <a:ext cx="3954434" cy="2659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5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55" y="38149"/>
            <a:ext cx="7886700" cy="1325563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What factors affect a country’s ability to produce their own food?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2100" y="5532437"/>
            <a:ext cx="8547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smtClean="0">
                <a:latin typeface="Times New Roman" charset="0"/>
                <a:ea typeface="Times New Roman" charset="0"/>
                <a:cs typeface="Times New Roman" charset="0"/>
              </a:rPr>
              <a:t>Available Technology</a:t>
            </a:r>
            <a:endParaRPr lang="en-US" sz="7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843" y="4897125"/>
            <a:ext cx="8828314" cy="58477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z="3200" dirty="0" smtClean="0"/>
              <a:t>How are crops harvested?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2424" y="1628891"/>
            <a:ext cx="3790576" cy="28656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44" y="1628891"/>
            <a:ext cx="3820884" cy="28656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302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55" y="38149"/>
            <a:ext cx="7886700" cy="1325563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What factors affect a country’s ability to produce their own food?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2100" y="5532437"/>
            <a:ext cx="8547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latin typeface="Times New Roman" charset="0"/>
                <a:ea typeface="Times New Roman" charset="0"/>
                <a:cs typeface="Times New Roman" charset="0"/>
              </a:rPr>
              <a:t>Economics &amp; Government</a:t>
            </a:r>
            <a:endParaRPr lang="en-US" sz="7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843" y="4897125"/>
            <a:ext cx="8828314" cy="58477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z="3200" dirty="0" smtClean="0"/>
              <a:t>What form of government is there?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93888" y="2690028"/>
            <a:ext cx="3139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charset="0"/>
                <a:ea typeface="Times New Roman" charset="0"/>
                <a:cs typeface="Times New Roman" charset="0"/>
              </a:rPr>
              <a:t>Capitalism</a:t>
            </a:r>
            <a:endParaRPr lang="en-US" sz="4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2529" y="2690027"/>
            <a:ext cx="3139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Times New Roman" charset="0"/>
                <a:ea typeface="Times New Roman" charset="0"/>
                <a:cs typeface="Times New Roman" charset="0"/>
              </a:rPr>
              <a:t>Socialism</a:t>
            </a:r>
            <a:endParaRPr lang="en-US" sz="4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55" y="38149"/>
            <a:ext cx="7886700" cy="1325563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What factors affect a country’s ability to produce their own food?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2100" y="5532437"/>
            <a:ext cx="8547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latin typeface="Times New Roman" charset="0"/>
                <a:ea typeface="Times New Roman" charset="0"/>
                <a:cs typeface="Times New Roman" charset="0"/>
              </a:rPr>
              <a:t>Economics &amp; Government</a:t>
            </a:r>
            <a:endParaRPr lang="en-US" sz="7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843" y="4897125"/>
            <a:ext cx="8828314" cy="58477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z="3200" dirty="0" smtClean="0"/>
              <a:t>Does the government regulate farm practices?</a:t>
            </a:r>
            <a:endParaRPr lang="en-US" sz="3200" dirty="0"/>
          </a:p>
        </p:txBody>
      </p:sp>
      <p:sp>
        <p:nvSpPr>
          <p:cNvPr id="6" name="Text Box 30"/>
          <p:cNvSpPr txBox="1"/>
          <p:nvPr/>
        </p:nvSpPr>
        <p:spPr>
          <a:xfrm>
            <a:off x="-75546" y="2659977"/>
            <a:ext cx="2472769" cy="86104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charset="0"/>
                <a:ea typeface="DengXian" charset="-122"/>
                <a:cs typeface="Arial" charset="0"/>
              </a:rPr>
              <a:t>F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charset="0"/>
                <a:ea typeface="DengXian" charset="-122"/>
                <a:cs typeface="Arial" charset="0"/>
              </a:rPr>
              <a:t>ertilizer and pesticide use</a:t>
            </a:r>
            <a:endParaRPr lang="en-US" sz="2000" dirty="0">
              <a:solidFill>
                <a:schemeClr val="tx1"/>
              </a:solidFill>
              <a:effectLst/>
              <a:ea typeface="DengXian" charset="-122"/>
              <a:cs typeface="Arial" charset="0"/>
            </a:endParaRPr>
          </a:p>
        </p:txBody>
      </p:sp>
      <p:sp>
        <p:nvSpPr>
          <p:cNvPr id="9" name="Text Box 30"/>
          <p:cNvSpPr txBox="1"/>
          <p:nvPr/>
        </p:nvSpPr>
        <p:spPr>
          <a:xfrm>
            <a:off x="2032589" y="1798929"/>
            <a:ext cx="2345834" cy="86104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effectLst/>
                <a:latin typeface="Times New Roman" charset="0"/>
                <a:ea typeface="DengXian" charset="-122"/>
                <a:cs typeface="Arial" charset="0"/>
              </a:rPr>
              <a:t>Animal husbandry practices</a:t>
            </a:r>
            <a:endParaRPr lang="en-US" sz="2000" dirty="0">
              <a:solidFill>
                <a:schemeClr val="tx1"/>
              </a:solidFill>
              <a:effectLst/>
              <a:ea typeface="DengXian" charset="-122"/>
              <a:cs typeface="Arial" charset="0"/>
            </a:endParaRPr>
          </a:p>
        </p:txBody>
      </p:sp>
      <p:sp>
        <p:nvSpPr>
          <p:cNvPr id="10" name="Text Box 30"/>
          <p:cNvSpPr txBox="1"/>
          <p:nvPr/>
        </p:nvSpPr>
        <p:spPr>
          <a:xfrm>
            <a:off x="4026685" y="2699894"/>
            <a:ext cx="2472769" cy="86104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effectLst/>
                <a:latin typeface="Times New Roman" charset="0"/>
                <a:ea typeface="DengXian" charset="-122"/>
                <a:cs typeface="Arial" charset="0"/>
              </a:rPr>
              <a:t>Animal waste management</a:t>
            </a:r>
            <a:endParaRPr lang="en-US" sz="2000" dirty="0">
              <a:solidFill>
                <a:schemeClr val="tx1"/>
              </a:solidFill>
              <a:effectLst/>
              <a:ea typeface="DengXian" charset="-122"/>
              <a:cs typeface="Arial" charset="0"/>
            </a:endParaRPr>
          </a:p>
        </p:txBody>
      </p:sp>
      <p:sp>
        <p:nvSpPr>
          <p:cNvPr id="11" name="Text Box 30"/>
          <p:cNvSpPr txBox="1"/>
          <p:nvPr/>
        </p:nvSpPr>
        <p:spPr>
          <a:xfrm>
            <a:off x="6303585" y="1798929"/>
            <a:ext cx="2472769" cy="86104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effectLst/>
                <a:latin typeface="Times New Roman" charset="0"/>
                <a:ea typeface="DengXian" charset="-122"/>
                <a:cs typeface="Arial" charset="0"/>
              </a:rPr>
              <a:t>Use of specific seed varieties such as hybrids, GMOs, and heirloom</a:t>
            </a:r>
            <a:endParaRPr lang="en-US" sz="2000" dirty="0">
              <a:solidFill>
                <a:schemeClr val="tx1"/>
              </a:solidFill>
              <a:effectLst/>
              <a:ea typeface="DengXian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55" y="38149"/>
            <a:ext cx="7886700" cy="1325563"/>
          </a:xfrm>
        </p:spPr>
        <p:txBody>
          <a:bodyPr/>
          <a:lstStyle/>
          <a:p>
            <a:pPr algn="ctr"/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Do farms vary throughout the world?</a:t>
            </a:r>
            <a:endParaRPr lang="en-US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6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55" y="38149"/>
            <a:ext cx="7886700" cy="1325563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What factors affect a country’s ability to produce their own food?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2100" y="5532437"/>
            <a:ext cx="8547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latin typeface="Times New Roman" charset="0"/>
                <a:ea typeface="Times New Roman" charset="0"/>
                <a:cs typeface="Times New Roman" charset="0"/>
              </a:rPr>
              <a:t>Economics &amp; Government</a:t>
            </a:r>
            <a:endParaRPr lang="en-US" sz="7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843" y="5132795"/>
            <a:ext cx="8828314" cy="58477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z="3200" dirty="0" smtClean="0"/>
              <a:t>Are government subsidies offered?</a:t>
            </a:r>
            <a:endParaRPr lang="en-US" sz="3200" dirty="0"/>
          </a:p>
        </p:txBody>
      </p:sp>
      <p:sp>
        <p:nvSpPr>
          <p:cNvPr id="6" name="Text Box 30"/>
          <p:cNvSpPr txBox="1"/>
          <p:nvPr/>
        </p:nvSpPr>
        <p:spPr>
          <a:xfrm>
            <a:off x="524955" y="1414248"/>
            <a:ext cx="8128851" cy="385533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DengXian" charset="-122"/>
                <a:cs typeface="Arial" charset="0"/>
              </a:rPr>
              <a:t>In some cases, the government offers money to supplement farmers: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chemeClr val="tx1"/>
              </a:solidFill>
              <a:latin typeface="Times New Roman" charset="0"/>
              <a:ea typeface="DengXian" charset="-122"/>
              <a:cs typeface="Arial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Times New Roman" charset="0"/>
                <a:ea typeface="DengXian" charset="-122"/>
                <a:cs typeface="Arial" charset="0"/>
              </a:rPr>
              <a:t>When market prices are too low 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Times New Roman" charset="0"/>
                <a:ea typeface="DengXian" charset="-122"/>
                <a:cs typeface="Arial" charset="0"/>
              </a:rPr>
              <a:t>This can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charset="0"/>
                <a:ea typeface="DengXian" charset="-122"/>
                <a:cs typeface="Arial" charset="0"/>
              </a:rPr>
              <a:t> help manage supply and demand</a:t>
            </a:r>
          </a:p>
          <a:p>
            <a:pPr marL="914400" lvl="1" indent="-457200">
              <a:buFont typeface="Courier New" charset="0"/>
              <a:buChar char="o"/>
            </a:pPr>
            <a:endParaRPr lang="en-US" sz="2800" dirty="0" smtClean="0">
              <a:solidFill>
                <a:schemeClr val="tx1"/>
              </a:solidFill>
              <a:effectLst/>
              <a:latin typeface="Times New Roman" charset="0"/>
              <a:ea typeface="DengXian" charset="-122"/>
              <a:cs typeface="Arial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DengXian" charset="-122"/>
                <a:cs typeface="Arial" charset="0"/>
              </a:rPr>
              <a:t>To meet demands of new government regulations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Times New Roman" charset="0"/>
                <a:ea typeface="DengXian" charset="-122"/>
                <a:cs typeface="Arial" charset="0"/>
              </a:rPr>
              <a:t>If a new regulation for farm waste management is put in place, they might also offer money to farmers to help offset the cost of implementing the new regulation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charset="0"/>
                <a:ea typeface="DengXian" charset="-122"/>
                <a:cs typeface="Arial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ea typeface="DengXian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7705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55" y="38149"/>
            <a:ext cx="7886700" cy="1325563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What factors affect a country’s ability to produce their own food?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55324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smtClean="0">
                <a:latin typeface="Times New Roman" charset="0"/>
                <a:ea typeface="Times New Roman" charset="0"/>
                <a:cs typeface="Times New Roman" charset="0"/>
              </a:rPr>
              <a:t>Climate</a:t>
            </a:r>
            <a:endParaRPr lang="en-US" sz="7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699000"/>
            <a:ext cx="9144000" cy="254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3915" y="3753899"/>
            <a:ext cx="1763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How does the equator 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affect climate?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64778" y="4785909"/>
            <a:ext cx="0" cy="2541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98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55" y="38149"/>
            <a:ext cx="7886700" cy="1325563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What factors affect a country’s ability to produce their own food?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55324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smtClean="0">
                <a:latin typeface="Times New Roman" charset="0"/>
                <a:ea typeface="Times New Roman" charset="0"/>
                <a:cs typeface="Times New Roman" charset="0"/>
              </a:rPr>
              <a:t>Climate</a:t>
            </a:r>
            <a:endParaRPr lang="en-US" sz="7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699000"/>
            <a:ext cx="9144000" cy="254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9743" y="4759086"/>
            <a:ext cx="176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Equator</a:t>
            </a:r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88576" y="4785909"/>
            <a:ext cx="0" cy="2541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532" y="1401861"/>
            <a:ext cx="2840936" cy="2342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728666" y="2762274"/>
            <a:ext cx="272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Bananas grow in hot, humid, tropical regions.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264232" y="3744686"/>
            <a:ext cx="2394854" cy="5159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59086" y="3744686"/>
            <a:ext cx="239485" cy="7862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4"/>
          </p:cNvCxnSpPr>
          <p:nvPr/>
        </p:nvCxnSpPr>
        <p:spPr>
          <a:xfrm>
            <a:off x="4572000" y="3744686"/>
            <a:ext cx="2754086" cy="6795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15143" y="4424260"/>
            <a:ext cx="2152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latin typeface="Times New Roman" charset="0"/>
                <a:ea typeface="Times New Roman" charset="0"/>
                <a:cs typeface="Times New Roman" charset="0"/>
              </a:rPr>
              <a:t>Caribbean </a:t>
            </a:r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&amp; Latin America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2440" y="4447401"/>
            <a:ext cx="2152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Tropical portions of Africa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59221" y="4392451"/>
            <a:ext cx="2152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latin typeface="Times New Roman" charset="0"/>
                <a:ea typeface="Times New Roman" charset="0"/>
                <a:cs typeface="Times New Roman" charset="0"/>
              </a:rPr>
              <a:t>South Pacific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7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55" y="38149"/>
            <a:ext cx="7886700" cy="1325563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What factors affect a country’s ability to produce their own food?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55324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smtClean="0">
                <a:latin typeface="Times New Roman" charset="0"/>
                <a:ea typeface="Times New Roman" charset="0"/>
                <a:cs typeface="Times New Roman" charset="0"/>
              </a:rPr>
              <a:t>Climate</a:t>
            </a:r>
            <a:endParaRPr lang="en-US" sz="7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699000"/>
            <a:ext cx="9144000" cy="254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9743" y="4759086"/>
            <a:ext cx="176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Equator</a:t>
            </a:r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88576" y="4785909"/>
            <a:ext cx="0" cy="2541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522830" y="2601686"/>
            <a:ext cx="5341737" cy="7277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200653" y="2601686"/>
            <a:ext cx="1713521" cy="9827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689653" y="2565400"/>
            <a:ext cx="170932" cy="10356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88576" y="3290564"/>
            <a:ext cx="2152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Washington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36654" y="3567563"/>
            <a:ext cx="2152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Turkey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12628" y="3535507"/>
            <a:ext cx="2152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latin typeface="Times New Roman" charset="0"/>
                <a:ea typeface="Times New Roman" charset="0"/>
                <a:cs typeface="Times New Roman" charset="0"/>
              </a:rPr>
              <a:t>China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567" y="1355405"/>
            <a:ext cx="2128039" cy="2128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6808587" y="3472596"/>
            <a:ext cx="2307497" cy="9233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Apples grow best in climates with cold winters</a:t>
            </a:r>
          </a:p>
        </p:txBody>
      </p:sp>
    </p:spTree>
    <p:extLst>
      <p:ext uri="{BB962C8B-B14F-4D97-AF65-F5344CB8AC3E}">
        <p14:creationId xmlns:p14="http://schemas.microsoft.com/office/powerpoint/2010/main" val="5559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55" y="38149"/>
            <a:ext cx="7886700" cy="1325563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What factors affect a country’s ability to produce their own food?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55324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smtClean="0">
                <a:latin typeface="Times New Roman" charset="0"/>
                <a:ea typeface="Times New Roman" charset="0"/>
                <a:cs typeface="Times New Roman" charset="0"/>
              </a:rPr>
              <a:t>Climate</a:t>
            </a:r>
            <a:endParaRPr lang="en-US" sz="7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699000"/>
            <a:ext cx="9144000" cy="254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9743" y="4759086"/>
            <a:ext cx="176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Equator</a:t>
            </a:r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88576" y="4785909"/>
            <a:ext cx="0" cy="2541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33168" y="2914172"/>
            <a:ext cx="3645862" cy="7374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33168" y="2938035"/>
            <a:ext cx="3385758" cy="11552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54940" y="2938035"/>
            <a:ext cx="4432769" cy="18478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11492" y="3971582"/>
            <a:ext cx="2152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India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98111" y="4775725"/>
            <a:ext cx="2152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Indonesia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21549" y="3526142"/>
            <a:ext cx="2152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China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9379" y="3755958"/>
            <a:ext cx="2307497" cy="9233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Rice grows in temperatures from 63°-97° 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955" y="1430954"/>
            <a:ext cx="2358985" cy="2338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301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55" y="38149"/>
            <a:ext cx="7886700" cy="1325563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What factors affect a country’s ability to produce their own food?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55324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smtClean="0">
                <a:latin typeface="Times New Roman" charset="0"/>
                <a:ea typeface="Times New Roman" charset="0"/>
                <a:cs typeface="Times New Roman" charset="0"/>
              </a:rPr>
              <a:t>Climate</a:t>
            </a:r>
            <a:endParaRPr lang="en-US" sz="7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699000"/>
            <a:ext cx="9144000" cy="254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164778" y="4785909"/>
            <a:ext cx="0" cy="2541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9743" y="4759086"/>
            <a:ext cx="176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Equator</a:t>
            </a:r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955" y="2057569"/>
            <a:ext cx="7886700" cy="156966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200" dirty="0" smtClean="0"/>
              <a:t>All fruits, vegetables, and grains have specific climate requirements for growth.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6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55" y="38149"/>
            <a:ext cx="7886700" cy="1325563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What factors affect a country’s ability to produce their own food?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55324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smtClean="0">
                <a:latin typeface="Times New Roman" charset="0"/>
                <a:ea typeface="Times New Roman" charset="0"/>
                <a:cs typeface="Times New Roman" charset="0"/>
              </a:rPr>
              <a:t>Climate</a:t>
            </a:r>
            <a:endParaRPr lang="en-US" sz="7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699000"/>
            <a:ext cx="9144000" cy="254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9743" y="4759086"/>
            <a:ext cx="176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Equator</a:t>
            </a:r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88576" y="4785909"/>
            <a:ext cx="0" cy="2541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4955" y="3338199"/>
            <a:ext cx="7886700" cy="13388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Livestock raised for food can live in many climates.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Some breeds and species thrive better than others in extreme hot or cold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Very cold climates may require additional housing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6029" y="1624727"/>
            <a:ext cx="1577209" cy="15748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0838" y="1637700"/>
            <a:ext cx="1570889" cy="15705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5674" y="1637700"/>
            <a:ext cx="16002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5"/>
          <a:stretch/>
        </p:blipFill>
        <p:spPr>
          <a:xfrm>
            <a:off x="5799476" y="1638368"/>
            <a:ext cx="1621234" cy="1616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4149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55" y="38149"/>
            <a:ext cx="7886700" cy="1325563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What factors affect a country’s ability to produce their own food?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55324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latin typeface="Times New Roman" charset="0"/>
                <a:ea typeface="Times New Roman" charset="0"/>
                <a:cs typeface="Times New Roman" charset="0"/>
              </a:rPr>
              <a:t>Open Space</a:t>
            </a:r>
            <a:endParaRPr lang="en-US" sz="7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955" y="2057569"/>
            <a:ext cx="7886700" cy="378565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200" dirty="0" smtClean="0"/>
              <a:t>Space </a:t>
            </a:r>
            <a:r>
              <a:rPr lang="en-US" sz="3200" u="sng" dirty="0" smtClean="0"/>
              <a:t>NOT</a:t>
            </a:r>
            <a:r>
              <a:rPr lang="en-US" sz="3200" dirty="0" smtClean="0"/>
              <a:t> occupied by:</a:t>
            </a: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 smtClean="0"/>
              <a:t>People</a:t>
            </a: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 smtClean="0"/>
              <a:t>Buildings</a:t>
            </a: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 smtClean="0"/>
              <a:t>Lakes, rivers, or streams</a:t>
            </a: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90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655</Words>
  <Application>Microsoft Macintosh PowerPoint</Application>
  <PresentationFormat>On-screen Show (4:3)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Calibri Light</vt:lpstr>
      <vt:lpstr>Courier New</vt:lpstr>
      <vt:lpstr>DengXian</vt:lpstr>
      <vt:lpstr>Times New Roman</vt:lpstr>
      <vt:lpstr>Arial</vt:lpstr>
      <vt:lpstr>Office Theme</vt:lpstr>
      <vt:lpstr>Farming  Around the World</vt:lpstr>
      <vt:lpstr>Do farms vary throughout the world?</vt:lpstr>
      <vt:lpstr>What factors affect a country’s ability to produce their own food?</vt:lpstr>
      <vt:lpstr>What factors affect a country’s ability to produce their own food?</vt:lpstr>
      <vt:lpstr>What factors affect a country’s ability to produce their own food?</vt:lpstr>
      <vt:lpstr>What factors affect a country’s ability to produce their own food?</vt:lpstr>
      <vt:lpstr>What factors affect a country’s ability to produce their own food?</vt:lpstr>
      <vt:lpstr>What factors affect a country’s ability to produce their own food?</vt:lpstr>
      <vt:lpstr>What factors affect a country’s ability to produce their own food?</vt:lpstr>
      <vt:lpstr>What factors affect a country’s ability to produce their own food?</vt:lpstr>
      <vt:lpstr>What factors affect a country’s ability to produce their own food?</vt:lpstr>
      <vt:lpstr>What factors affect a country’s ability to produce their own food?</vt:lpstr>
      <vt:lpstr>What factors affect a country’s ability to produce their own food?</vt:lpstr>
      <vt:lpstr>What factors affect a country’s ability to produce their own food?</vt:lpstr>
      <vt:lpstr>What factors affect a country’s ability to produce their own food?</vt:lpstr>
      <vt:lpstr>What factors affect a country’s ability to produce their own food?</vt:lpstr>
      <vt:lpstr>What factors affect a country’s ability to produce their own food?</vt:lpstr>
      <vt:lpstr>What factors affect a country’s ability to produce their own food?</vt:lpstr>
      <vt:lpstr>What factors affect a country’s ability to produce their own food?</vt:lpstr>
      <vt:lpstr>What factors affect a country’s ability to produce their own food?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Gardner</dc:creator>
  <cp:lastModifiedBy>Andrea Gardner</cp:lastModifiedBy>
  <cp:revision>31</cp:revision>
  <dcterms:created xsi:type="dcterms:W3CDTF">2016-04-13T16:53:55Z</dcterms:created>
  <dcterms:modified xsi:type="dcterms:W3CDTF">2016-04-25T18:26:54Z</dcterms:modified>
</cp:coreProperties>
</file>