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5" r:id="rId1"/>
  </p:sldMasterIdLst>
  <p:sldIdLst>
    <p:sldId id="256" r:id="rId2"/>
    <p:sldId id="257" r:id="rId3"/>
    <p:sldId id="258" r:id="rId4"/>
    <p:sldId id="260" r:id="rId5"/>
    <p:sldId id="259" r:id="rId6"/>
    <p:sldId id="261" r:id="rId7"/>
    <p:sldId id="262" r:id="rId8"/>
    <p:sldId id="263" r:id="rId9"/>
    <p:sldId id="265" r:id="rId10"/>
    <p:sldId id="264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85000"/>
                  <a:lumOff val="1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  <a:lumOff val="1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B8C7E4-4C6E-467B-B42F-DC0DE2315BA3}" type="datetimeFigureOut">
              <a:rPr lang="en-US" smtClean="0"/>
              <a:t>8/13/2021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6F0707-658B-44C7-9256-DBDE59003A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16256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B8C7E4-4C6E-467B-B42F-DC0DE2315BA3}" type="datetimeFigureOut">
              <a:rPr lang="en-US" smtClean="0"/>
              <a:t>8/13/2021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6F0707-658B-44C7-9256-DBDE59003A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37120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B8C7E4-4C6E-467B-B42F-DC0DE2315BA3}" type="datetimeFigureOut">
              <a:rPr lang="en-US" smtClean="0"/>
              <a:t>8/13/2021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6F0707-658B-44C7-9256-DBDE59003AF7}" type="slidenum">
              <a:rPr lang="en-US" smtClean="0"/>
              <a:t>‹#›</a:t>
            </a:fld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5094696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B8C7E4-4C6E-467B-B42F-DC0DE2315BA3}" type="datetimeFigureOut">
              <a:rPr lang="en-US" smtClean="0"/>
              <a:t>8/13/2021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6F0707-658B-44C7-9256-DBDE59003A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497656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B8C7E4-4C6E-467B-B42F-DC0DE2315BA3}" type="datetimeFigureOut">
              <a:rPr lang="en-US" smtClean="0"/>
              <a:t>8/13/2021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6F0707-658B-44C7-9256-DBDE59003AF7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81594628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B8C7E4-4C6E-467B-B42F-DC0DE2315BA3}" type="datetimeFigureOut">
              <a:rPr lang="en-US" smtClean="0"/>
              <a:t>8/13/2021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6F0707-658B-44C7-9256-DBDE59003A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765589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B8C7E4-4C6E-467B-B42F-DC0DE2315BA3}" type="datetimeFigureOut">
              <a:rPr lang="en-US" smtClean="0"/>
              <a:t>8/13/2021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6F0707-658B-44C7-9256-DBDE59003A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770851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B8C7E4-4C6E-467B-B42F-DC0DE2315BA3}" type="datetimeFigureOut">
              <a:rPr lang="en-US" smtClean="0"/>
              <a:t>8/13/2021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6F0707-658B-44C7-9256-DBDE59003A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04903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B8C7E4-4C6E-467B-B42F-DC0DE2315BA3}" type="datetimeFigureOut">
              <a:rPr lang="en-US" smtClean="0"/>
              <a:t>8/13/2021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6F0707-658B-44C7-9256-DBDE59003A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17132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B8C7E4-4C6E-467B-B42F-DC0DE2315BA3}" type="datetimeFigureOut">
              <a:rPr lang="en-US" smtClean="0"/>
              <a:t>8/13/2021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6F0707-658B-44C7-9256-DBDE59003A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5821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B8C7E4-4C6E-467B-B42F-DC0DE2315BA3}" type="datetimeFigureOut">
              <a:rPr lang="en-US" smtClean="0"/>
              <a:t>8/13/2021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6F0707-658B-44C7-9256-DBDE59003A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43568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B8C7E4-4C6E-467B-B42F-DC0DE2315BA3}" type="datetimeFigureOut">
              <a:rPr lang="en-US" smtClean="0"/>
              <a:t>8/13/2021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6F0707-658B-44C7-9256-DBDE59003A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41664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B8C7E4-4C6E-467B-B42F-DC0DE2315BA3}" type="datetimeFigureOut">
              <a:rPr lang="en-US" smtClean="0"/>
              <a:t>8/13/2021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6F0707-658B-44C7-9256-DBDE59003A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776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B8C7E4-4C6E-467B-B42F-DC0DE2315BA3}" type="datetimeFigureOut">
              <a:rPr lang="en-US" smtClean="0"/>
              <a:t>8/13/2021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6F0707-658B-44C7-9256-DBDE59003A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11737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B8C7E4-4C6E-467B-B42F-DC0DE2315BA3}" type="datetimeFigureOut">
              <a:rPr lang="en-US" smtClean="0"/>
              <a:t>8/13/2021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6F0707-658B-44C7-9256-DBDE59003A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53747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B8C7E4-4C6E-467B-B42F-DC0DE2315BA3}" type="datetimeFigureOut">
              <a:rPr lang="en-US" smtClean="0"/>
              <a:t>8/13/2021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6F0707-658B-44C7-9256-DBDE59003A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7740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85000"/>
                  <a:lumOff val="1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  <a:lumOff val="1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B8C7E4-4C6E-467B-B42F-DC0DE2315BA3}" type="datetimeFigureOut">
              <a:rPr lang="en-US" smtClean="0"/>
              <a:t>8/13/2021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306F0707-658B-44C7-9256-DBDE59003A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625840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96" r:id="rId1"/>
    <p:sldLayoutId id="2147483697" r:id="rId2"/>
    <p:sldLayoutId id="2147483698" r:id="rId3"/>
    <p:sldLayoutId id="2147483699" r:id="rId4"/>
    <p:sldLayoutId id="2147483700" r:id="rId5"/>
    <p:sldLayoutId id="2147483701" r:id="rId6"/>
    <p:sldLayoutId id="2147483702" r:id="rId7"/>
    <p:sldLayoutId id="2147483703" r:id="rId8"/>
    <p:sldLayoutId id="2147483704" r:id="rId9"/>
    <p:sldLayoutId id="2147483705" r:id="rId10"/>
    <p:sldLayoutId id="2147483706" r:id="rId11"/>
    <p:sldLayoutId id="2147483707" r:id="rId12"/>
    <p:sldLayoutId id="2147483708" r:id="rId13"/>
    <p:sldLayoutId id="2147483709" r:id="rId14"/>
    <p:sldLayoutId id="2147483710" r:id="rId15"/>
    <p:sldLayoutId id="2147483711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xjhlRqsOnUs?feature=oembed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SvQTXEv1cpM?feature=oembed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F94AE8-BA2B-403D-B568-2109C56272C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Tree Care: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8787E97-69F3-4ACC-8D64-01EDCC9F6AC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Solutions to Issues</a:t>
            </a:r>
          </a:p>
        </p:txBody>
      </p:sp>
    </p:spTree>
    <p:extLst>
      <p:ext uri="{BB962C8B-B14F-4D97-AF65-F5344CB8AC3E}">
        <p14:creationId xmlns:p14="http://schemas.microsoft.com/office/powerpoint/2010/main" val="273524806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88F845-FD25-4E43-A6F6-7EF7031D51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Irrigation</a:t>
            </a:r>
          </a:p>
        </p:txBody>
      </p:sp>
      <p:pic>
        <p:nvPicPr>
          <p:cNvPr id="4" name="Online Media 3" title="Irrigation Systems for Christmas Tree Production">
            <a:hlinkClick r:id="" action="ppaction://media"/>
            <a:extLst>
              <a:ext uri="{FF2B5EF4-FFF2-40B4-BE49-F238E27FC236}">
                <a16:creationId xmlns:a16="http://schemas.microsoft.com/office/drawing/2014/main" id="{3E3E41E9-3F7F-42B7-8A9E-C896B2CB26AE}"/>
              </a:ext>
            </a:extLst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114074" y="1681193"/>
            <a:ext cx="7723188" cy="4364037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0B1B735-9677-4B84-A40E-7FF437F8DF39}"/>
              </a:ext>
            </a:extLst>
          </p:cNvPr>
          <p:cNvSpPr txBox="1"/>
          <p:nvPr/>
        </p:nvSpPr>
        <p:spPr>
          <a:xfrm>
            <a:off x="5606249" y="6385481"/>
            <a:ext cx="609895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https://youtu.be/xjhlRqsOnUs</a:t>
            </a:r>
          </a:p>
        </p:txBody>
      </p:sp>
    </p:spTree>
    <p:extLst>
      <p:ext uri="{BB962C8B-B14F-4D97-AF65-F5344CB8AC3E}">
        <p14:creationId xmlns:p14="http://schemas.microsoft.com/office/powerpoint/2010/main" val="1867891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04F7A354-CF6F-4FAE-9D9C-D6A2FFBA62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Which is more appealing if you wanted to have visitors? A messy room or a clean room?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C821FDCB-CC86-4CA1-B56F-596E402D81D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77334" y="2103438"/>
            <a:ext cx="8596668" cy="42983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3228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04F7A354-CF6F-4FAE-9D9C-D6A2FFBA62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Which field would you rather walk through? </a:t>
            </a:r>
            <a:r>
              <a:rPr lang="en-US" sz="2700" dirty="0"/>
              <a:t>The mowed field in the foreground or the </a:t>
            </a:r>
            <a:r>
              <a:rPr lang="en-US" sz="2700" dirty="0" err="1"/>
              <a:t>unmowed</a:t>
            </a:r>
            <a:r>
              <a:rPr lang="en-US" sz="2700" dirty="0"/>
              <a:t> field in the back?</a:t>
            </a:r>
            <a:endParaRPr lang="en-US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D89EE07D-C261-4D1D-BCA0-3193C3E3AC2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77334" y="1930400"/>
            <a:ext cx="7152216" cy="47696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65477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88F845-FD25-4E43-A6F6-7EF7031D51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do farmers need to manage weeds?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CB5BF1-9082-4814-9CE2-0C2A7A16AC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2160589"/>
            <a:ext cx="8596668" cy="4364498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Weeds can grow quickly and compete with young seedling trees for limited resources</a:t>
            </a:r>
          </a:p>
          <a:p>
            <a:pPr lvl="1"/>
            <a:r>
              <a:rPr lang="en-US" dirty="0"/>
              <a:t>moisture, </a:t>
            </a:r>
          </a:p>
          <a:p>
            <a:pPr lvl="1"/>
            <a:r>
              <a:rPr lang="en-US" dirty="0"/>
              <a:t>nutrients, </a:t>
            </a:r>
          </a:p>
          <a:p>
            <a:pPr lvl="1"/>
            <a:r>
              <a:rPr lang="en-US" dirty="0"/>
              <a:t>light, and</a:t>
            </a:r>
          </a:p>
          <a:p>
            <a:pPr lvl="1"/>
            <a:r>
              <a:rPr lang="en-US" dirty="0"/>
              <a:t>space.</a:t>
            </a:r>
          </a:p>
          <a:p>
            <a:r>
              <a:rPr lang="en-US" dirty="0"/>
              <a:t>Tall weeds provide habitat for wildlife that can then eat or damage the seedling trees</a:t>
            </a:r>
          </a:p>
          <a:p>
            <a:r>
              <a:rPr lang="en-US" dirty="0"/>
              <a:t>Tall weeds create a lot of biomass that can then burn in a wildfire. Tree needles destroyed by fire will never regrow and the tree can be permanently damaged.</a:t>
            </a:r>
          </a:p>
          <a:p>
            <a:r>
              <a:rPr lang="en-US" dirty="0"/>
              <a:t>Aesthetically, customers who visit tree farms like to see a well manicured landscape that is weed-free.</a:t>
            </a:r>
          </a:p>
          <a:p>
            <a:r>
              <a:rPr lang="en-US" dirty="0"/>
              <a:t>Customers who visit tree farms need to walk through the farm easily and unencumbered to find their preferred tree.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53339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88F845-FD25-4E43-A6F6-7EF7031D51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0406" y="400050"/>
            <a:ext cx="6368877" cy="1320800"/>
          </a:xfrm>
        </p:spPr>
        <p:txBody>
          <a:bodyPr>
            <a:normAutofit/>
          </a:bodyPr>
          <a:lstStyle/>
          <a:p>
            <a:r>
              <a:rPr lang="en-US" dirty="0"/>
              <a:t>Wildlife can damage crops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CB5BF1-9082-4814-9CE2-0C2A7A16AC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64844" y="1256378"/>
            <a:ext cx="5764956" cy="5439697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1600" dirty="0"/>
              <a:t>Tall weeds provide habitat for wildlife that can then eat or damage the seedling trees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Girdling is usually the result of voles, also known as meadow mice, eating the bark at the base of a tree. 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The layers of bark include the cambium which moves water and nutrients throughout the tree. 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If the cambium is destroyed the tree will die since it can’t move water to the leaves and carbohydrates to the roots. 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The severity of girdling usually increases with the amount of snow cover. The snow protects voles from predators and the elements.</a:t>
            </a:r>
          </a:p>
          <a:p>
            <a:pPr>
              <a:lnSpc>
                <a:spcPct val="90000"/>
              </a:lnSpc>
            </a:pPr>
            <a:r>
              <a:rPr lang="en-US" sz="1600" dirty="0"/>
              <a:t>PREVENTION OF GIRDLING: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Keep the area around trees free of tall grass or other places for voles to hide from predators in the summer will help to discourage population build up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Use mouse traps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Install physical barriers (plastic sleeves) around the base of trees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405AE52-7406-44BB-84BE-E7CA52D3870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4661" r="-1" b="-1"/>
          <a:stretch/>
        </p:blipFill>
        <p:spPr>
          <a:xfrm>
            <a:off x="20" y="1930400"/>
            <a:ext cx="3876364" cy="4927600"/>
          </a:xfrm>
          <a:custGeom>
            <a:avLst/>
            <a:gdLst/>
            <a:ahLst/>
            <a:cxnLst/>
            <a:rect l="l" t="t" r="r" b="b"/>
            <a:pathLst>
              <a:path w="5394960" h="6858000">
                <a:moveTo>
                  <a:pt x="842596" y="0"/>
                </a:moveTo>
                <a:lnTo>
                  <a:pt x="5394960" y="0"/>
                </a:lnTo>
                <a:lnTo>
                  <a:pt x="5394960" y="21851"/>
                </a:lnTo>
                <a:lnTo>
                  <a:pt x="4365943" y="6858000"/>
                </a:lnTo>
                <a:lnTo>
                  <a:pt x="0" y="6858000"/>
                </a:lnTo>
                <a:lnTo>
                  <a:pt x="0" y="5666154"/>
                </a:lnTo>
                <a:close/>
              </a:path>
            </a:pathLst>
          </a:custGeom>
        </p:spPr>
      </p:pic>
      <p:sp>
        <p:nvSpPr>
          <p:cNvPr id="9" name="Isosceles Triangle 8">
            <a:extLst>
              <a:ext uri="{FF2B5EF4-FFF2-40B4-BE49-F238E27FC236}">
                <a16:creationId xmlns:a16="http://schemas.microsoft.com/office/drawing/2014/main" id="{3BCB5F6A-9EB0-40B0-9D13-3023E9A205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0"/>
            <a:ext cx="842596" cy="5666154"/>
          </a:xfrm>
          <a:prstGeom prst="triangle">
            <a:avLst>
              <a:gd name="adj" fmla="val 100000"/>
            </a:avLst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99085897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62845E4-225D-4365-9617-E65683BE441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3232" r="131"/>
          <a:stretch/>
        </p:blipFill>
        <p:spPr>
          <a:xfrm>
            <a:off x="5475419" y="459582"/>
            <a:ext cx="6711817" cy="5810250"/>
          </a:xfrm>
          <a:custGeom>
            <a:avLst/>
            <a:gdLst/>
            <a:ahLst/>
            <a:cxnLst/>
            <a:rect l="l" t="t" r="r" b="b"/>
            <a:pathLst>
              <a:path w="7922146" h="6858001">
                <a:moveTo>
                  <a:pt x="379987" y="0"/>
                </a:moveTo>
                <a:lnTo>
                  <a:pt x="5304971" y="0"/>
                </a:lnTo>
                <a:lnTo>
                  <a:pt x="7065281" y="0"/>
                </a:lnTo>
                <a:lnTo>
                  <a:pt x="7397540" y="0"/>
                </a:lnTo>
                <a:lnTo>
                  <a:pt x="7397540" y="1"/>
                </a:lnTo>
                <a:lnTo>
                  <a:pt x="7922146" y="1"/>
                </a:lnTo>
                <a:lnTo>
                  <a:pt x="7922146" y="6858001"/>
                </a:lnTo>
                <a:lnTo>
                  <a:pt x="7065281" y="6858001"/>
                </a:lnTo>
                <a:lnTo>
                  <a:pt x="7065281" y="6858000"/>
                </a:lnTo>
                <a:lnTo>
                  <a:pt x="5932989" y="6858000"/>
                </a:lnTo>
                <a:lnTo>
                  <a:pt x="5932989" y="6858001"/>
                </a:lnTo>
                <a:lnTo>
                  <a:pt x="27809" y="6858001"/>
                </a:lnTo>
                <a:lnTo>
                  <a:pt x="1803228" y="4521201"/>
                </a:lnTo>
                <a:close/>
                <a:moveTo>
                  <a:pt x="0" y="0"/>
                </a:moveTo>
                <a:lnTo>
                  <a:pt x="379987" y="0"/>
                </a:lnTo>
                <a:lnTo>
                  <a:pt x="0" y="407"/>
                </a:lnTo>
                <a:close/>
              </a:path>
            </a:pathLst>
          </a:cu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588F845-FD25-4E43-A6F6-7EF7031D51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3" y="609600"/>
            <a:ext cx="3851123" cy="1320800"/>
          </a:xfrm>
        </p:spPr>
        <p:txBody>
          <a:bodyPr>
            <a:normAutofit/>
          </a:bodyPr>
          <a:lstStyle/>
          <a:p>
            <a:r>
              <a:rPr lang="en-US" dirty="0"/>
              <a:t>Fire can damage tree crops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CB5BF1-9082-4814-9CE2-0C2A7A16AC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3" y="2160589"/>
            <a:ext cx="5590117" cy="4568825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1600" dirty="0"/>
              <a:t>Tall weeds create a lot of biomass that can then burn in a wildfire. Tree needles destroyed by fire will never regrow and the tree can be permanently damaged.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as the percent of crown scorch increases, mortality increases.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as the thickness of the bark decreases, mortality increases.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as the size of the trunk increases, mortality decreases.</a:t>
            </a:r>
          </a:p>
          <a:p>
            <a:pPr>
              <a:lnSpc>
                <a:spcPct val="90000"/>
              </a:lnSpc>
            </a:pPr>
            <a:r>
              <a:rPr lang="en-US" sz="1600" dirty="0"/>
              <a:t>PREVENTION OF FIRE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Mow tall grass and weeds around trees to reduce biomass available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If low grass does burn, it shouldn’t reach the tree needles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If low grass does burn, it shouldn’t burn hot enough to damage the bark if the tree is healthy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64FA5DFF-7FE6-4855-84E6-DFA78EE978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371012" y="0"/>
            <a:ext cx="1219200" cy="6858000"/>
          </a:xfrm>
          <a:prstGeom prst="line">
            <a:avLst/>
          </a:prstGeom>
          <a:ln w="9525">
            <a:solidFill>
              <a:srgbClr val="40404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2AFD8CBA-54A3-4363-991B-B9C631BBFA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7425267" y="3681413"/>
            <a:ext cx="4763558" cy="3176587"/>
          </a:xfrm>
          <a:prstGeom prst="line">
            <a:avLst/>
          </a:prstGeom>
          <a:ln w="9525">
            <a:solidFill>
              <a:srgbClr val="40404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Rectangle 23">
            <a:extLst>
              <a:ext uri="{FF2B5EF4-FFF2-40B4-BE49-F238E27FC236}">
                <a16:creationId xmlns:a16="http://schemas.microsoft.com/office/drawing/2014/main" id="{3F088236-D655-4F88-B238-E167623580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81476" y="-8467"/>
            <a:ext cx="3007349" cy="6866467"/>
          </a:xfrm>
          <a:custGeom>
            <a:avLst/>
            <a:gdLst/>
            <a:ahLst/>
            <a:cxnLst/>
            <a:rect l="l" t="t" r="r" b="b"/>
            <a:pathLst>
              <a:path w="3007349" h="6866467">
                <a:moveTo>
                  <a:pt x="2045532" y="0"/>
                </a:moveTo>
                <a:lnTo>
                  <a:pt x="3007349" y="0"/>
                </a:lnTo>
                <a:lnTo>
                  <a:pt x="3007349" y="6866467"/>
                </a:lnTo>
                <a:lnTo>
                  <a:pt x="0" y="6866467"/>
                </a:lnTo>
                <a:lnTo>
                  <a:pt x="2045532" y="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Rectangle 25">
            <a:extLst>
              <a:ext uri="{FF2B5EF4-FFF2-40B4-BE49-F238E27FC236}">
                <a16:creationId xmlns:a16="http://schemas.microsoft.com/office/drawing/2014/main" id="{3DAC0C92-199E-475C-9390-119A9B0272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03442" y="-8467"/>
            <a:ext cx="2588558" cy="6866467"/>
          </a:xfrm>
          <a:custGeom>
            <a:avLst/>
            <a:gdLst/>
            <a:ahLst/>
            <a:cxnLst/>
            <a:rect l="l" t="t" r="r" b="b"/>
            <a:pathLst>
              <a:path w="2573311" h="6866467">
                <a:moveTo>
                  <a:pt x="0" y="0"/>
                </a:moveTo>
                <a:lnTo>
                  <a:pt x="2573311" y="0"/>
                </a:lnTo>
                <a:lnTo>
                  <a:pt x="2573311" y="6866467"/>
                </a:lnTo>
                <a:lnTo>
                  <a:pt x="1202336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7" name="Isosceles Triangle 24">
            <a:extLst>
              <a:ext uri="{FF2B5EF4-FFF2-40B4-BE49-F238E27FC236}">
                <a16:creationId xmlns:a16="http://schemas.microsoft.com/office/drawing/2014/main" id="{C4CFB339-0ED8-4FE2-9EF1-6D1375B849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932333" y="3048000"/>
            <a:ext cx="3259667" cy="3810000"/>
          </a:xfrm>
          <a:prstGeom prst="triangle">
            <a:avLst>
              <a:gd name="adj" fmla="val 100000"/>
            </a:avLst>
          </a:prstGeom>
          <a:solidFill>
            <a:schemeClr val="accent2">
              <a:alpha val="72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9" name="Rectangle 27">
            <a:extLst>
              <a:ext uri="{FF2B5EF4-FFF2-40B4-BE49-F238E27FC236}">
                <a16:creationId xmlns:a16="http://schemas.microsoft.com/office/drawing/2014/main" id="{31896C80-2069-4431-9C19-83B9137344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334500" y="-8467"/>
            <a:ext cx="2854326" cy="6866467"/>
          </a:xfrm>
          <a:custGeom>
            <a:avLst/>
            <a:gdLst/>
            <a:ahLst/>
            <a:cxnLst/>
            <a:rect l="l" t="t" r="r" b="b"/>
            <a:pathLst>
              <a:path w="2858013" h="6866467">
                <a:moveTo>
                  <a:pt x="0" y="0"/>
                </a:moveTo>
                <a:lnTo>
                  <a:pt x="2858013" y="0"/>
                </a:lnTo>
                <a:lnTo>
                  <a:pt x="2858013" y="6866467"/>
                </a:lnTo>
                <a:lnTo>
                  <a:pt x="2473942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  <a:alpha val="47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1" name="Rectangle 28">
            <a:extLst>
              <a:ext uri="{FF2B5EF4-FFF2-40B4-BE49-F238E27FC236}">
                <a16:creationId xmlns:a16="http://schemas.microsoft.com/office/drawing/2014/main" id="{BF120A21-0841-4823-B0C4-28AEBCEF9B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898730" y="-8467"/>
            <a:ext cx="1290094" cy="6866467"/>
          </a:xfrm>
          <a:custGeom>
            <a:avLst/>
            <a:gdLst/>
            <a:ahLst/>
            <a:cxnLst/>
            <a:rect l="l" t="t" r="r" b="b"/>
            <a:pathLst>
              <a:path w="1290094" h="6858000">
                <a:moveTo>
                  <a:pt x="1019735" y="0"/>
                </a:moveTo>
                <a:lnTo>
                  <a:pt x="1290094" y="0"/>
                </a:lnTo>
                <a:lnTo>
                  <a:pt x="1290094" y="6858000"/>
                </a:lnTo>
                <a:lnTo>
                  <a:pt x="0" y="6858000"/>
                </a:lnTo>
                <a:lnTo>
                  <a:pt x="1019735" y="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3" name="Rectangle 29">
            <a:extLst>
              <a:ext uri="{FF2B5EF4-FFF2-40B4-BE49-F238E27FC236}">
                <a16:creationId xmlns:a16="http://schemas.microsoft.com/office/drawing/2014/main" id="{DBB05BAE-BBD3-4289-899F-A6851503C6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938999" y="-8467"/>
            <a:ext cx="1249825" cy="6866467"/>
          </a:xfrm>
          <a:custGeom>
            <a:avLst/>
            <a:gdLst/>
            <a:ahLst/>
            <a:cxnLst/>
            <a:rect l="l" t="t" r="r" b="b"/>
            <a:pathLst>
              <a:path w="1249825" h="6858000">
                <a:moveTo>
                  <a:pt x="0" y="0"/>
                </a:moveTo>
                <a:lnTo>
                  <a:pt x="1249825" y="0"/>
                </a:lnTo>
                <a:lnTo>
                  <a:pt x="1249825" y="6858000"/>
                </a:lnTo>
                <a:lnTo>
                  <a:pt x="1109382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6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5" name="Isosceles Triangle 29">
            <a:extLst>
              <a:ext uri="{FF2B5EF4-FFF2-40B4-BE49-F238E27FC236}">
                <a16:creationId xmlns:a16="http://schemas.microsoft.com/office/drawing/2014/main" id="{9874D11C-36F5-4BBE-A490-019A54E953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371666" y="3589867"/>
            <a:ext cx="1817159" cy="3268133"/>
          </a:xfrm>
          <a:prstGeom prst="triangle">
            <a:avLst>
              <a:gd name="adj" fmla="val 100000"/>
            </a:avLst>
          </a:prstGeom>
          <a:solidFill>
            <a:schemeClr val="accent1"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2308812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88F845-FD25-4E43-A6F6-7EF7031D51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36734" y="609600"/>
            <a:ext cx="3737268" cy="1320800"/>
          </a:xfrm>
        </p:spPr>
        <p:txBody>
          <a:bodyPr>
            <a:normAutofit/>
          </a:bodyPr>
          <a:lstStyle/>
          <a:p>
            <a:r>
              <a:rPr lang="en-US" dirty="0"/>
              <a:t>Farms need to look nice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CB5BF1-9082-4814-9CE2-0C2A7A16AC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09563" y="2160589"/>
            <a:ext cx="4064439" cy="3880773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dirty="0"/>
              <a:t>Aesthetically, customers who visit tree farms like to see a well manicured landscape that is weed-free.</a:t>
            </a:r>
          </a:p>
          <a:p>
            <a:pPr>
              <a:lnSpc>
                <a:spcPct val="90000"/>
              </a:lnSpc>
            </a:pPr>
            <a:r>
              <a:rPr lang="en-US" dirty="0"/>
              <a:t>Customers who visit tree farms need to walk through the farm easily and unencumbered to find their preferred tree.</a:t>
            </a:r>
          </a:p>
          <a:p>
            <a:pPr>
              <a:lnSpc>
                <a:spcPct val="90000"/>
              </a:lnSpc>
            </a:pPr>
            <a:r>
              <a:rPr lang="en-US" dirty="0"/>
              <a:t>This is also a liability issue. If a customer gets hurt (slips, falls, etc.) it could be the farmer’s fault. Manicured walkways will minimize potential injuries.</a:t>
            </a:r>
          </a:p>
          <a:p>
            <a:pPr>
              <a:lnSpc>
                <a:spcPct val="90000"/>
              </a:lnSpc>
            </a:pP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E70BE0A-382B-4E9A-8BF9-13DF2473868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62" b="2262"/>
          <a:stretch/>
        </p:blipFill>
        <p:spPr>
          <a:xfrm>
            <a:off x="20" y="-1"/>
            <a:ext cx="5394940" cy="6858001"/>
          </a:xfrm>
          <a:custGeom>
            <a:avLst/>
            <a:gdLst/>
            <a:ahLst/>
            <a:cxnLst/>
            <a:rect l="l" t="t" r="r" b="b"/>
            <a:pathLst>
              <a:path w="5394960" h="6858000">
                <a:moveTo>
                  <a:pt x="842596" y="0"/>
                </a:moveTo>
                <a:lnTo>
                  <a:pt x="5394960" y="0"/>
                </a:lnTo>
                <a:lnTo>
                  <a:pt x="5394960" y="21851"/>
                </a:lnTo>
                <a:lnTo>
                  <a:pt x="4365943" y="6858000"/>
                </a:lnTo>
                <a:lnTo>
                  <a:pt x="0" y="6858000"/>
                </a:lnTo>
                <a:lnTo>
                  <a:pt x="0" y="5666154"/>
                </a:lnTo>
                <a:close/>
              </a:path>
            </a:pathLst>
          </a:custGeom>
        </p:spPr>
      </p:pic>
      <p:sp>
        <p:nvSpPr>
          <p:cNvPr id="10" name="Isosceles Triangle 9">
            <a:extLst>
              <a:ext uri="{FF2B5EF4-FFF2-40B4-BE49-F238E27FC236}">
                <a16:creationId xmlns:a16="http://schemas.microsoft.com/office/drawing/2014/main" id="{3BCB5F6A-9EB0-40B0-9D13-3023E9A205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0"/>
            <a:ext cx="842596" cy="5666154"/>
          </a:xfrm>
          <a:prstGeom prst="triangle">
            <a:avLst>
              <a:gd name="adj" fmla="val 100000"/>
            </a:avLst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87990853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88F845-FD25-4E43-A6F6-7EF7031D51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Options for weed management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CB5BF1-9082-4814-9CE2-0C2A7A16AC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2160589"/>
            <a:ext cx="8596668" cy="4364498"/>
          </a:xfrm>
        </p:spPr>
        <p:txBody>
          <a:bodyPr>
            <a:normAutofit/>
          </a:bodyPr>
          <a:lstStyle/>
          <a:p>
            <a:r>
              <a:rPr lang="en-US" dirty="0"/>
              <a:t>Mowing – cutting the weeds with a mower</a:t>
            </a:r>
          </a:p>
          <a:p>
            <a:r>
              <a:rPr lang="en-US" dirty="0"/>
              <a:t>Applying herbicides – nonselective herbicides should only be used as a last resort</a:t>
            </a:r>
          </a:p>
          <a:p>
            <a:r>
              <a:rPr lang="en-US" dirty="0"/>
              <a:t>Mulching – using wood chips or other mulching material around the base of the trees can prevent weeds from growing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179019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88F845-FD25-4E43-A6F6-7EF7031D51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Insects and diseases</a:t>
            </a:r>
          </a:p>
        </p:txBody>
      </p:sp>
      <p:pic>
        <p:nvPicPr>
          <p:cNvPr id="4" name="Online Media 3" title="Scouting Christmas Trees for Insects and Diseases">
            <a:hlinkClick r:id="" action="ppaction://media"/>
            <a:extLst>
              <a:ext uri="{FF2B5EF4-FFF2-40B4-BE49-F238E27FC236}">
                <a16:creationId xmlns:a16="http://schemas.microsoft.com/office/drawing/2014/main" id="{EC377A86-2D8C-41D3-BE05-D4121B623832}"/>
              </a:ext>
            </a:extLst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954276" y="1592418"/>
            <a:ext cx="7723188" cy="4364037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2AD13BA-B5C3-4FFE-8384-7B307647D9CC}"/>
              </a:ext>
            </a:extLst>
          </p:cNvPr>
          <p:cNvSpPr txBox="1"/>
          <p:nvPr/>
        </p:nvSpPr>
        <p:spPr>
          <a:xfrm>
            <a:off x="4975668" y="6339959"/>
            <a:ext cx="609895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https://youtu.be/SvQTXEv1cpM</a:t>
            </a:r>
          </a:p>
        </p:txBody>
      </p:sp>
    </p:spTree>
    <p:extLst>
      <p:ext uri="{BB962C8B-B14F-4D97-AF65-F5344CB8AC3E}">
        <p14:creationId xmlns:p14="http://schemas.microsoft.com/office/powerpoint/2010/main" val="16003845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8C59B386-999D-4CB6-B907-9F3997C027CC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324</TotalTime>
  <Words>567</Words>
  <Application>Microsoft Office PowerPoint</Application>
  <PresentationFormat>Widescreen</PresentationFormat>
  <Paragraphs>45</Paragraphs>
  <Slides>10</Slides>
  <Notes>0</Notes>
  <HiddenSlides>0</HiddenSlides>
  <MMClips>2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Trebuchet MS</vt:lpstr>
      <vt:lpstr>Wingdings 3</vt:lpstr>
      <vt:lpstr>Facet</vt:lpstr>
      <vt:lpstr>Tree Care:</vt:lpstr>
      <vt:lpstr>Which is more appealing if you wanted to have visitors? A messy room or a clean room?</vt:lpstr>
      <vt:lpstr>Which field would you rather walk through? The mowed field in the foreground or the unmowed field in the back?</vt:lpstr>
      <vt:lpstr>Why do farmers need to manage weeds?</vt:lpstr>
      <vt:lpstr>Wildlife can damage crops</vt:lpstr>
      <vt:lpstr>Fire can damage tree crops</vt:lpstr>
      <vt:lpstr>Farms need to look nice</vt:lpstr>
      <vt:lpstr>Options for weed management</vt:lpstr>
      <vt:lpstr>Insects and diseases</vt:lpstr>
      <vt:lpstr>Irrigation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Tree Care:</dc:title>
  <dc:creator>Will</dc:creator>
  <cp:lastModifiedBy>Will Fett</cp:lastModifiedBy>
  <cp:revision>10</cp:revision>
  <dcterms:created xsi:type="dcterms:W3CDTF">2021-08-13T15:28:07Z</dcterms:created>
  <dcterms:modified xsi:type="dcterms:W3CDTF">2021-08-13T20:52:13Z</dcterms:modified>
</cp:coreProperties>
</file>