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0" r:id="rId6"/>
    <p:sldId id="259" r:id="rId7"/>
    <p:sldId id="263" r:id="rId8"/>
    <p:sldId id="264" r:id="rId9"/>
    <p:sldId id="265" r:id="rId10"/>
    <p:sldId id="267" r:id="rId11"/>
    <p:sldId id="269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147"/>
    <a:srgbClr val="619D57"/>
    <a:srgbClr val="43A347"/>
    <a:srgbClr val="50A45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82EFE-D163-42CB-B7B5-51FD460B93B9}" type="datetimeFigureOut">
              <a:rPr lang="en-US" smtClean="0"/>
              <a:t>11/9/2021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21CC-DAA1-409A-819C-6F9F72010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9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ono-kosuki?utm_content=attributionCopyText&amp;utm_medium=referral&amp;utm_source=pexels" TargetMode="External"/><Relationship Id="rId7" Type="http://schemas.openxmlformats.org/officeDocument/2006/relationships/hyperlink" Target="https://www.amazon.com/Handythings-Christmas-8-Feet-1-3-Gallon-Capacity/dp/B002YM9QFW/ref=sr_1_7?dchild=1&amp;keywords=Christmas+tree+stand&amp;qid=1630529464&amp;sr=8-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stainless-faucet-861414/?utm_content=attributionCopyText&amp;utm_medium=referral&amp;utm_source=pexels" TargetMode="External"/><Relationship Id="rId5" Type="http://schemas.openxmlformats.org/officeDocument/2006/relationships/hyperlink" Target="https://www.pexels.com/@steve?utm_content=attributionCopyText&amp;utm_medium=referral&amp;utm_source=pexels" TargetMode="External"/><Relationship Id="rId4" Type="http://schemas.openxmlformats.org/officeDocument/2006/relationships/hyperlink" Target="https://www.pexels.com/photo/professional-woodworker-cutting-wood-with-hacksaw-5974279/?utm_content=attributionCopyText&amp;utm_medium=referral&amp;utm_source=pexel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pin/476959416757477916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xels.com/photo/human-hand-with-blue-liquid-2202610/?utm_content=attributionCopyText&amp;utm_medium=referral&amp;utm_source=pexels" TargetMode="External"/><Relationship Id="rId3" Type="http://schemas.openxmlformats.org/officeDocument/2006/relationships/hyperlink" Target="https://www.pexels.com/@michael-burrows?utm_content=attributionCopyText&amp;utm_medium=referral&amp;utm_source=pexels" TargetMode="External"/><Relationship Id="rId7" Type="http://schemas.openxmlformats.org/officeDocument/2006/relationships/hyperlink" Target="https://www.pexels.com/@oscar-alvarado-676115?utm_content=attributionCopyText&amp;utm_medium=referral&amp;utm_source=pexel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exels.com/photo/clear-plastic-cup-on-gray-surface-87383/?utm_content=attributionCopyText&amp;utm_medium=referral&amp;utm_source=pexels" TargetMode="External"/><Relationship Id="rId5" Type="http://schemas.openxmlformats.org/officeDocument/2006/relationships/hyperlink" Target="https://www.pexels.com/@meirroth?utm_content=attributionCopyText&amp;utm_medium=referral&amp;utm_source=pexels" TargetMode="External"/><Relationship Id="rId4" Type="http://schemas.openxmlformats.org/officeDocument/2006/relationships/hyperlink" Target="https://www.pexels.com/photo/background-of-fresh-celery-bunches-with-green-stalks-7129172/?utm_content=attributionCopyText&amp;utm_medium=referral&amp;utm_source=pexels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paulottawa.org/page/140004740/140052642/Holy-Week-and-Easter-Activitie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pl-PL" b="1" i="0" u="none" strike="noStrike" dirty="0">
                <a:solidFill>
                  <a:srgbClr val="1A1A1A"/>
                </a:solidFill>
                <a:effectLst/>
                <a:latin typeface="-apple-system"/>
                <a:hlinkClick r:id="rId3"/>
              </a:rPr>
              <a:t>Ono Kosuki</a:t>
            </a:r>
            <a:r>
              <a:rPr lang="pl-PL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pl-PL" b="1" i="0" u="none" strike="noStrike" dirty="0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, 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  <a:hlinkClick r:id="rId5"/>
              </a:rPr>
              <a:t>Steve Johnson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6"/>
              </a:rPr>
              <a:t>Pexels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, </a:t>
            </a:r>
            <a:r>
              <a:rPr lang="en-US" dirty="0">
                <a:hlinkClick r:id="rId7"/>
              </a:rPr>
              <a:t>Amazon.com: </a:t>
            </a:r>
            <a:r>
              <a:rPr lang="en-US" dirty="0" err="1">
                <a:hlinkClick r:id="rId7"/>
              </a:rPr>
              <a:t>Handythings</a:t>
            </a:r>
            <a:r>
              <a:rPr lang="en-US" dirty="0">
                <a:hlinkClick r:id="rId7"/>
              </a:rPr>
              <a:t> Christmas Tree Stand, for Trees Up to 8-Feet, 1.3-Gallon Water Capacity : Home &amp; Kitchen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21CC-DAA1-409A-819C-6F9F720105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37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https://www.ruralsprout.com/christmas-tree-last-longer/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21CC-DAA1-409A-819C-6F9F720105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9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xylem and phloem | Biology lessons, Biology classroom, Plant science (pinterest.com)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21CC-DAA1-409A-819C-6F9F720105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55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  <a:hlinkClick r:id="rId3"/>
              </a:rPr>
              <a:t>Michael Burrows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4"/>
              </a:rPr>
              <a:t>Pexels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, 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  <a:hlinkClick r:id="rId5"/>
              </a:rPr>
              <a:t>Meir Roth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6"/>
              </a:rPr>
              <a:t>Pexels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</a:rPr>
              <a:t>, 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-apple-system"/>
                <a:hlinkClick r:id="rId7"/>
              </a:rPr>
              <a:t>Oscar Alvarado</a:t>
            </a:r>
            <a:r>
              <a:rPr lang="en-US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b="1" i="0" u="none" strike="noStrike" dirty="0" err="1">
                <a:solidFill>
                  <a:srgbClr val="1A1A1A"/>
                </a:solidFill>
                <a:effectLst/>
                <a:latin typeface="-apple-system"/>
                <a:hlinkClick r:id="rId8"/>
              </a:rPr>
              <a:t>Pexels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21CC-DAA1-409A-819C-6F9F720105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06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https://www.pinterest.com/pin/29273466305977470/, </a:t>
            </a:r>
            <a:r>
              <a:rPr lang="en-US" dirty="0">
                <a:hlinkClick r:id="rId3"/>
              </a:rPr>
              <a:t>St. Paul Lutheran Church - Holy Week and Easter Activities (stpaulottawa.org)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821CC-DAA1-409A-819C-6F9F720105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9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C7754-B2A1-493F-B837-ACEB02F543FF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7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685DE-69F7-4E1F-8828-D5CBF8B6358E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74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52EF4-D877-42DD-8B53-04F2F2294FBD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7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D97B4E-541F-4635-A163-CB39F09FC1B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147" y="185739"/>
            <a:ext cx="964406" cy="74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7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177D-E370-4BFF-B876-36B8256CCA18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6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58672-77C0-457A-9DB0-6FDE732CBA30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9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D57A8-F4AB-4825-9282-268A2347AD9D}" type="datetime1">
              <a:rPr lang="en-US" smtClean="0"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85C17-4123-4A74-9BBC-4AB3AD6AB2A4}" type="datetime1">
              <a:rPr lang="en-US" smtClean="0"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4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FAB-8DA4-4A28-AAA2-0C0AF9BA349B}" type="datetime1">
              <a:rPr lang="en-US" smtClean="0"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6A4C-2E84-451F-8D43-146264568DBE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92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71E34-96DE-46B3-8E1B-69EEEE968DD4}" type="datetime1">
              <a:rPr lang="en-US" smtClean="0"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9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06CFB-3E82-4F08-8C23-5305798088C5}" type="datetime1">
              <a:rPr lang="en-US" smtClean="0"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www.IowaAgLiteracy.org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1D30A-4B40-4336-B32D-1BF86441A3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1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waagliteracy.org/resources/lesson-plans/lesson-plans.aspx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iowaagliteracy.org/Contact.aspx" TargetMode="External"/><Relationship Id="rId4" Type="http://schemas.openxmlformats.org/officeDocument/2006/relationships/hyperlink" Target="http://www.iowaagliteracy.org/resources/other-resources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50A21-8719-42B4-8662-B9635803D9C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890" y="1339848"/>
            <a:ext cx="4217997" cy="2456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9D312-8B9F-4CE3-85D5-AA81C39C7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258" y="4233998"/>
            <a:ext cx="8074058" cy="9054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40079-FC1A-4371-8E07-4734D255A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235" y="5106382"/>
            <a:ext cx="7070105" cy="539342"/>
          </a:xfrm>
        </p:spPr>
        <p:txBody>
          <a:bodyPr>
            <a:normAutofit/>
          </a:bodyPr>
          <a:lstStyle/>
          <a:p>
            <a:r>
              <a:rPr lang="en-US" dirty="0"/>
              <a:t>Tree Care at Home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33FEF-CC30-47B3-9D1E-10E71DD8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4665" y="5645724"/>
            <a:ext cx="3086100" cy="273844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www.IowaAgLiteracy.org</a:t>
            </a:r>
          </a:p>
        </p:txBody>
      </p:sp>
    </p:spTree>
    <p:extLst>
      <p:ext uri="{BB962C8B-B14F-4D97-AF65-F5344CB8AC3E}">
        <p14:creationId xmlns:p14="http://schemas.microsoft.com/office/powerpoint/2010/main" val="1344222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150A21-8719-42B4-8662-B9635803D9C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890" y="1339848"/>
            <a:ext cx="4217997" cy="2456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B9D312-8B9F-4CE3-85D5-AA81C39C7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258" y="4233998"/>
            <a:ext cx="8074058" cy="90545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40079-FC1A-4371-8E07-4734D255A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2235" y="5106382"/>
            <a:ext cx="7070105" cy="539342"/>
          </a:xfrm>
        </p:spPr>
        <p:txBody>
          <a:bodyPr>
            <a:normAutofit/>
          </a:bodyPr>
          <a:lstStyle/>
          <a:p>
            <a:r>
              <a:rPr lang="en-US" dirty="0"/>
              <a:t>Tree Care at Home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33FEF-CC30-47B3-9D1E-10E71DD8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34665" y="5645724"/>
            <a:ext cx="3086100" cy="273844"/>
          </a:xfrm>
        </p:spPr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www.IowaAgLiteracy.org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EE59C2-1D8A-4D9B-9FF8-D015CBC56E06}"/>
              </a:ext>
            </a:extLst>
          </p:cNvPr>
          <p:cNvSpPr/>
          <p:nvPr/>
        </p:nvSpPr>
        <p:spPr>
          <a:xfrm>
            <a:off x="2234643" y="4007592"/>
            <a:ext cx="46824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261036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C74A-43BF-474B-BB55-443EFAA03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03023-1A33-4BBF-B681-3BF295F77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  <a:endParaRPr lang="en-US" dirty="0"/>
          </a:p>
        </p:txBody>
      </p:sp>
      <p:pic>
        <p:nvPicPr>
          <p:cNvPr id="1028" name="Picture 4" descr="FIBROVASCULAR BUNDLES. CONDUCTIVE TISSUE -- XYLEM AND PHLOEM. CELERY PLACED  IN BLUE FOOD COLORING DYE IN WATER Stock Photo - Alamy">
            <a:extLst>
              <a:ext uri="{FF2B5EF4-FFF2-40B4-BE49-F238E27FC236}">
                <a16:creationId xmlns:a16="http://schemas.microsoft.com/office/drawing/2014/main" id="{7466EF12-144B-44B3-B3F8-6313DDCC2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434" y="2416815"/>
            <a:ext cx="3943350" cy="321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9790FF7-EEE8-4F23-8350-FAA9FEC5DD22}"/>
              </a:ext>
            </a:extLst>
          </p:cNvPr>
          <p:cNvSpPr/>
          <p:nvPr/>
        </p:nvSpPr>
        <p:spPr>
          <a:xfrm rot="18854236">
            <a:off x="1443176" y="3359105"/>
            <a:ext cx="940905" cy="596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5A3A088-EAAF-486E-A9E2-08929698D1F8}"/>
              </a:ext>
            </a:extLst>
          </p:cNvPr>
          <p:cNvSpPr/>
          <p:nvPr/>
        </p:nvSpPr>
        <p:spPr>
          <a:xfrm rot="12705138">
            <a:off x="2541961" y="2956932"/>
            <a:ext cx="940905" cy="596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744937-A2E9-44F9-88A5-A011743E9EE5}"/>
              </a:ext>
            </a:extLst>
          </p:cNvPr>
          <p:cNvSpPr txBox="1"/>
          <p:nvPr/>
        </p:nvSpPr>
        <p:spPr>
          <a:xfrm rot="18826949">
            <a:off x="1393637" y="3363319"/>
            <a:ext cx="1249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xylem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44E5D-275F-4D27-B5EC-8B84268042D6}"/>
              </a:ext>
            </a:extLst>
          </p:cNvPr>
          <p:cNvSpPr txBox="1"/>
          <p:nvPr/>
        </p:nvSpPr>
        <p:spPr>
          <a:xfrm rot="1868516">
            <a:off x="2654751" y="3259723"/>
            <a:ext cx="1249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phloem</a:t>
            </a:r>
          </a:p>
        </p:txBody>
      </p:sp>
      <p:pic>
        <p:nvPicPr>
          <p:cNvPr id="3" name="Picture 2" descr="St. Paul Lutheran Church - Holy Week and Easter Activities">
            <a:extLst>
              <a:ext uri="{FF2B5EF4-FFF2-40B4-BE49-F238E27FC236}">
                <a16:creationId xmlns:a16="http://schemas.microsoft.com/office/drawing/2014/main" id="{83A626B7-F8CF-484D-A4D1-22304A846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536" y="1704179"/>
            <a:ext cx="3906199" cy="390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74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A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830FED-94BC-459C-B4C4-D4B18CB9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4412980"/>
            <a:ext cx="4945642" cy="1218908"/>
          </a:xfrm>
          <a:solidFill>
            <a:schemeClr val="tx1">
              <a:lumMod val="75000"/>
              <a:lumOff val="25000"/>
            </a:schemeClr>
          </a:solidFill>
        </p:spPr>
        <p:txBody>
          <a:bodyPr vert="horz" lIns="68580" tIns="34290" rIns="68580" bIns="34290" rtlCol="0" anchor="ctr">
            <a:normAutofit/>
          </a:bodyPr>
          <a:lstStyle/>
          <a:p>
            <a:pPr algn="r"/>
            <a:r>
              <a:rPr lang="en-US" sz="3300" b="1" dirty="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66E35996-25DA-4E0C-98F2-2D3E4176A3E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660" y="1098550"/>
            <a:ext cx="5293730" cy="308054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1E85D6-4EDD-4C1A-AA1D-2A31D3B25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21990" y="1545544"/>
            <a:ext cx="2568554" cy="3639272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indent="-171450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FFFF"/>
                </a:solidFill>
              </a:rPr>
              <a:t>More Resources: 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  <a:hlinkClick r:id="rId3"/>
              </a:rPr>
              <a:t>Lessons</a:t>
            </a:r>
            <a:endParaRPr lang="en-US" sz="1350" dirty="0">
              <a:solidFill>
                <a:schemeClr val="bg1"/>
              </a:solidFill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  <a:hlinkClick r:id="rId4"/>
              </a:rPr>
              <a:t>Links</a:t>
            </a:r>
            <a:endParaRPr lang="en-US" sz="1350" dirty="0">
              <a:solidFill>
                <a:schemeClr val="bg1"/>
              </a:solidFill>
            </a:endParaRP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  <a:hlinkClick r:id="rId5"/>
              </a:rPr>
              <a:t>Contact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218436-7991-4E52-BD36-6914A69ED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192" y="5758618"/>
            <a:ext cx="4945642" cy="205740"/>
          </a:xfrm>
        </p:spPr>
        <p:txBody>
          <a:bodyPr vert="horz" lIns="68580" tIns="34290" rIns="68580" bIns="34290" rtlCol="0" anchor="ctr">
            <a:normAutofit fontScale="85000" lnSpcReduction="10000"/>
          </a:bodyPr>
          <a:lstStyle/>
          <a:p>
            <a:pPr algn="r">
              <a:spcAft>
                <a:spcPts val="450"/>
              </a:spcAft>
            </a:pPr>
            <a:r>
              <a:rPr lang="en-US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www.IowaAgLiteracy.org</a:t>
            </a:r>
          </a:p>
        </p:txBody>
      </p:sp>
    </p:spTree>
    <p:extLst>
      <p:ext uri="{BB962C8B-B14F-4D97-AF65-F5344CB8AC3E}">
        <p14:creationId xmlns:p14="http://schemas.microsoft.com/office/powerpoint/2010/main" val="21491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559C6-350F-4794-A061-FA551E4D9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Would You Rather?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0603F-DEBF-47AE-99D5-4757EFEC6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one side of the room for option 1 and the other side of the room for option 2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E8CA-A522-437B-8B24-A0A97751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www.IowaAgLiteracy.org</a:t>
            </a:r>
          </a:p>
        </p:txBody>
      </p:sp>
    </p:spTree>
    <p:extLst>
      <p:ext uri="{BB962C8B-B14F-4D97-AF65-F5344CB8AC3E}">
        <p14:creationId xmlns:p14="http://schemas.microsoft.com/office/powerpoint/2010/main" val="140439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559C6-350F-4794-A061-FA551E4D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63" y="170412"/>
            <a:ext cx="7634200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Would You Rather? </a:t>
            </a:r>
          </a:p>
        </p:txBody>
      </p:sp>
      <p:pic>
        <p:nvPicPr>
          <p:cNvPr id="4" name="Picture 3" descr="A person standing next to a red object in the snow&#10;&#10;Description automatically generated with low confidence">
            <a:extLst>
              <a:ext uri="{FF2B5EF4-FFF2-40B4-BE49-F238E27FC236}">
                <a16:creationId xmlns:a16="http://schemas.microsoft.com/office/drawing/2014/main" id="{9099C06F-60FB-4476-A026-EBDA5F03E2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55" y="2410448"/>
            <a:ext cx="4352493" cy="3890357"/>
          </a:xfrm>
          <a:prstGeom prst="rect">
            <a:avLst/>
          </a:prstGeom>
        </p:spPr>
      </p:pic>
      <p:pic>
        <p:nvPicPr>
          <p:cNvPr id="10" name="Content Placeholder 9" descr="A beach with a city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3E8E53EF-82BC-4698-A13C-000A583ED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450" y="2410448"/>
            <a:ext cx="4352492" cy="38903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E8CA-A522-437B-8B24-A0A97751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www.IowaAgLiteracy.org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23A83085-E1CD-4681-89CF-FF03D0368D20}"/>
              </a:ext>
            </a:extLst>
          </p:cNvPr>
          <p:cNvSpPr/>
          <p:nvPr/>
        </p:nvSpPr>
        <p:spPr>
          <a:xfrm>
            <a:off x="6193410" y="1853253"/>
            <a:ext cx="2801532" cy="5016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9B9F2B3-1B1D-44A1-B501-2D7F8F28B804}"/>
              </a:ext>
            </a:extLst>
          </p:cNvPr>
          <p:cNvSpPr/>
          <p:nvPr/>
        </p:nvSpPr>
        <p:spPr>
          <a:xfrm rot="10800000">
            <a:off x="149055" y="1853253"/>
            <a:ext cx="2801532" cy="5016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2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559C6-350F-4794-A061-FA551E4D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63" y="170412"/>
            <a:ext cx="7634200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Would You Rather? </a:t>
            </a:r>
          </a:p>
        </p:txBody>
      </p:sp>
      <p:pic>
        <p:nvPicPr>
          <p:cNvPr id="11" name="Content Placeholder 10" descr="A picture containing wall, person, indoor&#10;&#10;Description automatically generated">
            <a:extLst>
              <a:ext uri="{FF2B5EF4-FFF2-40B4-BE49-F238E27FC236}">
                <a16:creationId xmlns:a16="http://schemas.microsoft.com/office/drawing/2014/main" id="{267F2F4A-986E-41F2-9FAE-94B408F36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055" y="2410448"/>
            <a:ext cx="4352493" cy="3890357"/>
          </a:xfrm>
          <a:prstGeom prst="rect">
            <a:avLst/>
          </a:prstGeom>
        </p:spPr>
      </p:pic>
      <p:pic>
        <p:nvPicPr>
          <p:cNvPr id="6" name="Picture 5" descr="A picture containing person, person, close&#10;&#10;Description automatically generated">
            <a:extLst>
              <a:ext uri="{FF2B5EF4-FFF2-40B4-BE49-F238E27FC236}">
                <a16:creationId xmlns:a16="http://schemas.microsoft.com/office/drawing/2014/main" id="{7918A70F-6C71-4F25-A513-4FB6A7A955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2450" y="2410448"/>
            <a:ext cx="4352492" cy="38903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E8CA-A522-437B-8B24-A0A97751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www.IowaAgLiteracy.org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2F1A208-5FB7-49D6-AFE2-E6C15EA49D49}"/>
              </a:ext>
            </a:extLst>
          </p:cNvPr>
          <p:cNvSpPr/>
          <p:nvPr/>
        </p:nvSpPr>
        <p:spPr>
          <a:xfrm>
            <a:off x="6193410" y="1853253"/>
            <a:ext cx="2801532" cy="5016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7EC4113-905D-48A6-837E-3563AAD863B2}"/>
              </a:ext>
            </a:extLst>
          </p:cNvPr>
          <p:cNvSpPr/>
          <p:nvPr/>
        </p:nvSpPr>
        <p:spPr>
          <a:xfrm rot="10800000">
            <a:off x="149055" y="1853253"/>
            <a:ext cx="2801532" cy="5016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7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4559C6-350F-4794-A061-FA551E4D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63" y="170412"/>
            <a:ext cx="7634200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Would You Rather? </a:t>
            </a:r>
          </a:p>
        </p:txBody>
      </p:sp>
      <p:pic>
        <p:nvPicPr>
          <p:cNvPr id="8" name="Content Placeholder 7" descr="A person drinking from a glass&#10;&#10;Description automatically generated with low confidence">
            <a:extLst>
              <a:ext uri="{FF2B5EF4-FFF2-40B4-BE49-F238E27FC236}">
                <a16:creationId xmlns:a16="http://schemas.microsoft.com/office/drawing/2014/main" id="{21BF043F-B883-4514-8EA4-FF36E2B88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718" y="2465992"/>
            <a:ext cx="4352493" cy="3890357"/>
          </a:xfrm>
          <a:prstGeom prst="rect">
            <a:avLst/>
          </a:prstGeom>
        </p:spPr>
      </p:pic>
      <p:pic>
        <p:nvPicPr>
          <p:cNvPr id="12" name="Picture 11" descr="A picture containing electronics, can, set, close&#10;&#10;Description automatically generated">
            <a:extLst>
              <a:ext uri="{FF2B5EF4-FFF2-40B4-BE49-F238E27FC236}">
                <a16:creationId xmlns:a16="http://schemas.microsoft.com/office/drawing/2014/main" id="{75C6EE97-AC3F-48F5-9076-96FC557E3E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81" y="2465993"/>
            <a:ext cx="4352492" cy="389035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E8CA-A522-437B-8B24-A0A97751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www.IowaAgLiteracy.org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8994D08-5348-422A-9049-70E81B731955}"/>
              </a:ext>
            </a:extLst>
          </p:cNvPr>
          <p:cNvSpPr/>
          <p:nvPr/>
        </p:nvSpPr>
        <p:spPr>
          <a:xfrm>
            <a:off x="6193410" y="1853253"/>
            <a:ext cx="2801532" cy="5016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D2BD5EF-E8B3-4E04-85BB-F720D4CBA5F3}"/>
              </a:ext>
            </a:extLst>
          </p:cNvPr>
          <p:cNvSpPr/>
          <p:nvPr/>
        </p:nvSpPr>
        <p:spPr>
          <a:xfrm rot="10800000">
            <a:off x="149055" y="1853253"/>
            <a:ext cx="2801532" cy="50165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64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F7C5F8-A306-4791-9191-AE3C40E00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06" y="3990830"/>
            <a:ext cx="8519842" cy="2203264"/>
          </a:xfrm>
        </p:spPr>
        <p:txBody>
          <a:bodyPr anchor="ctr">
            <a:normAutofit/>
          </a:bodyPr>
          <a:lstStyle/>
          <a:p>
            <a:r>
              <a:rPr lang="en-US" dirty="0"/>
              <a:t>What materials do you need to keep your Christmas tree alive?</a:t>
            </a:r>
          </a:p>
        </p:txBody>
      </p:sp>
      <p:sp>
        <p:nvSpPr>
          <p:cNvPr id="94" name="Rectangle 66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617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68">
            <a:extLst>
              <a:ext uri="{FF2B5EF4-FFF2-40B4-BE49-F238E27FC236}">
                <a16:creationId xmlns:a16="http://schemas.microsoft.com/office/drawing/2014/main" id="{181A2240-0A57-4AEB-A34D-1479D19DA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3" cy="359359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hoto by Ono Kosuki from Pexels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92C03A-052A-4750-8C51-7756794D6E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10605" y="207819"/>
            <a:ext cx="2539700" cy="3012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91B1BC4-F366-4418-B66B-A4F5F255C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7739" y="208624"/>
            <a:ext cx="2546234" cy="3025027"/>
          </a:xfrm>
          <a:prstGeom prst="rect">
            <a:avLst/>
          </a:prstGeom>
        </p:spPr>
      </p:pic>
      <p:pic>
        <p:nvPicPr>
          <p:cNvPr id="9" name="Picture 8" descr="Close-up of a faucet&#10;&#10;Description automatically generated with low confidence">
            <a:extLst>
              <a:ext uri="{FF2B5EF4-FFF2-40B4-BE49-F238E27FC236}">
                <a16:creationId xmlns:a16="http://schemas.microsoft.com/office/drawing/2014/main" id="{30B7E38F-8C6B-482D-821D-FAD2315C34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0"/>
          <a:stretch/>
        </p:blipFill>
        <p:spPr>
          <a:xfrm>
            <a:off x="6285491" y="208524"/>
            <a:ext cx="2544956" cy="3023525"/>
          </a:xfrm>
          <a:prstGeom prst="rect">
            <a:avLst/>
          </a:prstGeom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E6D1BD02-8DF6-4A41-975D-81E0BA4886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4416552"/>
            <a:ext cx="181579" cy="1340860"/>
            <a:chOff x="56167" y="899960"/>
            <a:chExt cx="242107" cy="1340860"/>
          </a:xfrm>
        </p:grpSpPr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2ED62B09-EC1E-4967-91CC-62AB040AF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737C36D1-98AF-4998-87F7-7D441427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697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2">
              <a:extLst>
                <a:ext uri="{FF2B5EF4-FFF2-40B4-BE49-F238E27FC236}">
                  <a16:creationId xmlns:a16="http://schemas.microsoft.com/office/drawing/2014/main" id="{484AAE56-8B3F-43AD-8DD9-D58EC916F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59">
              <a:extLst>
                <a:ext uri="{FF2B5EF4-FFF2-40B4-BE49-F238E27FC236}">
                  <a16:creationId xmlns:a16="http://schemas.microsoft.com/office/drawing/2014/main" id="{84AEE7BF-60C8-4F71-A7C6-CF921017C4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276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2">
              <a:extLst>
                <a:ext uri="{FF2B5EF4-FFF2-40B4-BE49-F238E27FC236}">
                  <a16:creationId xmlns:a16="http://schemas.microsoft.com/office/drawing/2014/main" id="{F8E64C0F-C87F-4A43-814A-83495C9B6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59">
              <a:extLst>
                <a:ext uri="{FF2B5EF4-FFF2-40B4-BE49-F238E27FC236}">
                  <a16:creationId xmlns:a16="http://schemas.microsoft.com/office/drawing/2014/main" id="{DD038697-0725-4D84-9E36-1E46EDD99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854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2">
              <a:extLst>
                <a:ext uri="{FF2B5EF4-FFF2-40B4-BE49-F238E27FC236}">
                  <a16:creationId xmlns:a16="http://schemas.microsoft.com/office/drawing/2014/main" id="{2660AA4D-4ED1-47E7-A020-725F63F96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E89FFC59-6807-4F37-B1B9-6FC05B853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4337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2">
              <a:extLst>
                <a:ext uri="{FF2B5EF4-FFF2-40B4-BE49-F238E27FC236}">
                  <a16:creationId xmlns:a16="http://schemas.microsoft.com/office/drawing/2014/main" id="{64D575BF-D20B-4220-BCA2-977B5CB1F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59">
              <a:extLst>
                <a:ext uri="{FF2B5EF4-FFF2-40B4-BE49-F238E27FC236}">
                  <a16:creationId xmlns:a16="http://schemas.microsoft.com/office/drawing/2014/main" id="{31AC0495-56F5-4D0D-A6CE-4D114EAAA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90126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2">
              <a:extLst>
                <a:ext uri="{FF2B5EF4-FFF2-40B4-BE49-F238E27FC236}">
                  <a16:creationId xmlns:a16="http://schemas.microsoft.com/office/drawing/2014/main" id="{5FE5A0FE-6EAC-48AD-A4BF-3AEAC89D38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59">
              <a:extLst>
                <a:ext uri="{FF2B5EF4-FFF2-40B4-BE49-F238E27FC236}">
                  <a16:creationId xmlns:a16="http://schemas.microsoft.com/office/drawing/2014/main" id="{1ED5A14B-5B56-48BB-9E31-EAEE4CBC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802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2">
              <a:extLst>
                <a:ext uri="{FF2B5EF4-FFF2-40B4-BE49-F238E27FC236}">
                  <a16:creationId xmlns:a16="http://schemas.microsoft.com/office/drawing/2014/main" id="{05940198-2107-48EF-9E89-2B3EE21B8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59">
              <a:extLst>
                <a:ext uri="{FF2B5EF4-FFF2-40B4-BE49-F238E27FC236}">
                  <a16:creationId xmlns:a16="http://schemas.microsoft.com/office/drawing/2014/main" id="{E6E56879-0863-4072-A6E1-0F35A024D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381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2">
              <a:extLst>
                <a:ext uri="{FF2B5EF4-FFF2-40B4-BE49-F238E27FC236}">
                  <a16:creationId xmlns:a16="http://schemas.microsoft.com/office/drawing/2014/main" id="{889A2482-745F-4818-BFD5-93E198085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59">
              <a:extLst>
                <a:ext uri="{FF2B5EF4-FFF2-40B4-BE49-F238E27FC236}">
                  <a16:creationId xmlns:a16="http://schemas.microsoft.com/office/drawing/2014/main" id="{AB7836A6-875B-4CFE-850A-3E541A01D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960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2">
              <a:extLst>
                <a:ext uri="{FF2B5EF4-FFF2-40B4-BE49-F238E27FC236}">
                  <a16:creationId xmlns:a16="http://schemas.microsoft.com/office/drawing/2014/main" id="{1B798D4E-76E3-41CE-8AA1-0D160BD05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59">
              <a:extLst>
                <a:ext uri="{FF2B5EF4-FFF2-40B4-BE49-F238E27FC236}">
                  <a16:creationId xmlns:a16="http://schemas.microsoft.com/office/drawing/2014/main" id="{D3FE74E7-659D-4E73-B73C-137DDD74C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539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2">
              <a:extLst>
                <a:ext uri="{FF2B5EF4-FFF2-40B4-BE49-F238E27FC236}">
                  <a16:creationId xmlns:a16="http://schemas.microsoft.com/office/drawing/2014/main" id="{6CDC39E3-F04C-4939-A7B7-C22FECDF2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59">
              <a:extLst>
                <a:ext uri="{FF2B5EF4-FFF2-40B4-BE49-F238E27FC236}">
                  <a16:creationId xmlns:a16="http://schemas.microsoft.com/office/drawing/2014/main" id="{E6214114-CEF7-43BC-A17D-1040144065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6118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6EFF3-133F-41A0-8E15-4680181DD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49224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www.IowaAgLiteracy.org</a:t>
            </a:r>
          </a:p>
        </p:txBody>
      </p:sp>
    </p:spTree>
    <p:extLst>
      <p:ext uri="{BB962C8B-B14F-4D97-AF65-F5344CB8AC3E}">
        <p14:creationId xmlns:p14="http://schemas.microsoft.com/office/powerpoint/2010/main" val="341790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009FF-2314-4B74-9F9B-7BF1BF73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6" y="170412"/>
            <a:ext cx="8741066" cy="9127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Inside vs Outside of a Christmas Tree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0CF4B-3DE3-4C37-BB61-6440E66C8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www.IowaAgLiteracy.org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5221213-7DF5-45A3-8238-98C789A46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71773" y="2587870"/>
            <a:ext cx="4352925" cy="244852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BD42D6-00A7-416F-9F66-BCD9CC1060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047" y="1635667"/>
            <a:ext cx="5521835" cy="41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7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0E1F-8A1A-4514-87C6-BB3FB971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0103"/>
          </a:xfrm>
        </p:spPr>
        <p:txBody>
          <a:bodyPr/>
          <a:lstStyle/>
          <a:p>
            <a:pPr algn="ctr"/>
            <a:r>
              <a:rPr lang="en-US" dirty="0"/>
              <a:t>An Inside Look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AF1322-99ED-4839-BF79-B5453CA8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www.IowaAgLiteracy.org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B4B5C7-5399-47A7-900F-36247BC02E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4214" y="1142121"/>
            <a:ext cx="5335571" cy="52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19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4003F-B587-44B8-AE06-DBF287FE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90" y="4178407"/>
            <a:ext cx="7703820" cy="13409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Celery Experiment</a:t>
            </a:r>
          </a:p>
        </p:txBody>
      </p:sp>
      <p:pic>
        <p:nvPicPr>
          <p:cNvPr id="10" name="Content Placeholder 9" descr="A picture containing person, outdoor, hand&#10;&#10;Description automatically generated">
            <a:extLst>
              <a:ext uri="{FF2B5EF4-FFF2-40B4-BE49-F238E27FC236}">
                <a16:creationId xmlns:a16="http://schemas.microsoft.com/office/drawing/2014/main" id="{541672BD-D2D9-4DFF-8C2B-635EE9A82A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0120" y="1280159"/>
            <a:ext cx="2358327" cy="2745477"/>
          </a:xfrm>
          <a:prstGeom prst="rect">
            <a:avLst/>
          </a:prstGeom>
        </p:spPr>
      </p:pic>
      <p:pic>
        <p:nvPicPr>
          <p:cNvPr id="6" name="Content Placeholder 5" descr="A picture containing vegetable, celery&#10;&#10;Description automatically generated">
            <a:extLst>
              <a:ext uri="{FF2B5EF4-FFF2-40B4-BE49-F238E27FC236}">
                <a16:creationId xmlns:a16="http://schemas.microsoft.com/office/drawing/2014/main" id="{F557C5FA-CDD9-4F54-AC21-7E0AF24000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593" y="1280159"/>
            <a:ext cx="2321317" cy="2745478"/>
          </a:xfrm>
          <a:prstGeom prst="rect">
            <a:avLst/>
          </a:prstGeom>
        </p:spPr>
      </p:pic>
      <p:pic>
        <p:nvPicPr>
          <p:cNvPr id="8" name="Picture 7" descr="A glass of water&#10;&#10;Description automatically generated with medium confidence">
            <a:extLst>
              <a:ext uri="{FF2B5EF4-FFF2-40B4-BE49-F238E27FC236}">
                <a16:creationId xmlns:a16="http://schemas.microsoft.com/office/drawing/2014/main" id="{9814BA84-D632-4D72-9965-AC7BF4C544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4055" y="1280159"/>
            <a:ext cx="2339825" cy="2745478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0836E9-E252-4DD6-AF4A-094E50C6C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43000" y="5478293"/>
            <a:ext cx="6858000" cy="0"/>
          </a:xfrm>
          <a:prstGeom prst="line">
            <a:avLst/>
          </a:prstGeom>
          <a:ln w="19050">
            <a:solidFill>
              <a:srgbClr val="0C46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3BB15C-C8C9-4E84-8216-FA5B1FF3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www.IowaAgLiteracy.org</a:t>
            </a:r>
          </a:p>
        </p:txBody>
      </p:sp>
    </p:spTree>
    <p:extLst>
      <p:ext uri="{BB962C8B-B14F-4D97-AF65-F5344CB8AC3E}">
        <p14:creationId xmlns:p14="http://schemas.microsoft.com/office/powerpoint/2010/main" val="202564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14199</TotalTime>
  <Words>259</Words>
  <Application>Microsoft Office PowerPoint</Application>
  <PresentationFormat>On-screen Show (4:3)</PresentationFormat>
  <Paragraphs>44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-apple-system</vt:lpstr>
      <vt:lpstr>Arial</vt:lpstr>
      <vt:lpstr>Calibri</vt:lpstr>
      <vt:lpstr>Calibri Light</vt:lpstr>
      <vt:lpstr>Century Gothic</vt:lpstr>
      <vt:lpstr>Office Theme</vt:lpstr>
      <vt:lpstr>Title</vt:lpstr>
      <vt:lpstr>Would You Rather? </vt:lpstr>
      <vt:lpstr>Would You Rather? </vt:lpstr>
      <vt:lpstr>Would You Rather? </vt:lpstr>
      <vt:lpstr>Would You Rather? </vt:lpstr>
      <vt:lpstr>What materials do you need to keep your Christmas tree alive?</vt:lpstr>
      <vt:lpstr>Inside vs Outside of a Christmas Tree</vt:lpstr>
      <vt:lpstr>An Inside Look</vt:lpstr>
      <vt:lpstr>Celery Experiment</vt:lpstr>
      <vt:lpstr>Title</vt:lpstr>
      <vt:lpstr>Results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Laura Mincks</dc:creator>
  <cp:lastModifiedBy>Will Fett</cp:lastModifiedBy>
  <cp:revision>17</cp:revision>
  <dcterms:created xsi:type="dcterms:W3CDTF">2018-02-16T17:16:50Z</dcterms:created>
  <dcterms:modified xsi:type="dcterms:W3CDTF">2021-11-09T21:12:50Z</dcterms:modified>
</cp:coreProperties>
</file>