
<file path=[Content_Types].xml><?xml version="1.0" encoding="utf-8"?>
<Types xmlns="http://schemas.openxmlformats.org/package/2006/content-types">
  <Default Extension="jpeg" ContentType="image/jpeg"/>
  <Default Extension="jpg!d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086" autoAdjust="0"/>
  </p:normalViewPr>
  <p:slideViewPr>
    <p:cSldViewPr snapToGrid="0">
      <p:cViewPr varScale="1">
        <p:scale>
          <a:sx n="53" d="100"/>
          <a:sy n="53" d="100"/>
        </p:scale>
        <p:origin x="41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50D1C-662C-499F-A811-13976F5FF66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AAB64-979D-40F6-AE8A-2C0A98E72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113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-youth-development-insight.extension.umn.edu/2017/04/try-engineering-design-approach-to.html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an image of a landfill. </a:t>
            </a:r>
          </a:p>
          <a:p>
            <a:r>
              <a:rPr lang="en-US" dirty="0"/>
              <a:t>First: Ask students what they notice about the picture. What do they see? What do they think it might smell like?</a:t>
            </a:r>
          </a:p>
          <a:p>
            <a:r>
              <a:rPr lang="en-US" dirty="0"/>
              <a:t>Second: Ask students, how they might impact the landfill?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AAB64-979D-40F6-AE8A-2C0A98E729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658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/>
              <a:t>This is a picture of a Christmas tree farm. 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students what happens at this farm each year (people cut down the trees). 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students what they think happens to the trees after the holiday season.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Image Credit: 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Hambrick's Christmas Tree Farm, Leyland Cypress Christmas Trees (Taller), Lowndes County, 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AAB64-979D-40F6-AE8A-2C0A98E729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19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Image modified from: </a:t>
            </a:r>
            <a:r>
              <a:rPr lang="en-US" dirty="0">
                <a:hlinkClick r:id="rId3"/>
              </a:rPr>
              <a:t>Try an engineering design approach to program planning (umn.edu)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AAB64-979D-40F6-AE8A-2C0A98E729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602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DE534-FCE4-4AAD-B988-CC4F89E7E80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51E5-4C3A-4E9E-A61E-53182886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269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DE534-FCE4-4AAD-B988-CC4F89E7E80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51E5-4C3A-4E9E-A61E-53182886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26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DE534-FCE4-4AAD-B988-CC4F89E7E80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51E5-4C3A-4E9E-A61E-531828864F7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0428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DE534-FCE4-4AAD-B988-CC4F89E7E80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51E5-4C3A-4E9E-A61E-53182886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350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DE534-FCE4-4AAD-B988-CC4F89E7E80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51E5-4C3A-4E9E-A61E-531828864F7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096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DE534-FCE4-4AAD-B988-CC4F89E7E80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51E5-4C3A-4E9E-A61E-53182886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0602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DE534-FCE4-4AAD-B988-CC4F89E7E80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51E5-4C3A-4E9E-A61E-53182886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01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DE534-FCE4-4AAD-B988-CC4F89E7E80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51E5-4C3A-4E9E-A61E-53182886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7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DE534-FCE4-4AAD-B988-CC4F89E7E80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51E5-4C3A-4E9E-A61E-53182886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060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DE534-FCE4-4AAD-B988-CC4F89E7E80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51E5-4C3A-4E9E-A61E-53182886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93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DE534-FCE4-4AAD-B988-CC4F89E7E80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51E5-4C3A-4E9E-A61E-53182886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564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DE534-FCE4-4AAD-B988-CC4F89E7E80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51E5-4C3A-4E9E-A61E-53182886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275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DE534-FCE4-4AAD-B988-CC4F89E7E80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51E5-4C3A-4E9E-A61E-53182886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3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DE534-FCE4-4AAD-B988-CC4F89E7E80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51E5-4C3A-4E9E-A61E-53182886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91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DE534-FCE4-4AAD-B988-CC4F89E7E80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51E5-4C3A-4E9E-A61E-53182886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8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DE534-FCE4-4AAD-B988-CC4F89E7E80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51E5-4C3A-4E9E-A61E-53182886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93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DE534-FCE4-4AAD-B988-CC4F89E7E80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70251E5-4C3A-4E9E-A61E-531828864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0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!d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4B5C0-4A72-4B8B-82FB-B85C4822A6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Reduce, Reuse, Recycle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B24CB7-5023-4006-A563-B4034A29FD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Christmas Tree Engineering Challenge</a:t>
            </a:r>
          </a:p>
        </p:txBody>
      </p:sp>
    </p:spTree>
    <p:extLst>
      <p:ext uri="{BB962C8B-B14F-4D97-AF65-F5344CB8AC3E}">
        <p14:creationId xmlns:p14="http://schemas.microsoft.com/office/powerpoint/2010/main" val="553894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6FFE02-47BC-40DD-9A2A-2EF828BB3D4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65" b="423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6" name="Freeform: Shape 20">
            <a:extLst>
              <a:ext uri="{FF2B5EF4-FFF2-40B4-BE49-F238E27FC236}">
                <a16:creationId xmlns:a16="http://schemas.microsoft.com/office/drawing/2014/main" id="{85C2136B-77EC-41E9-BDB6-58A4AE142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33800"/>
            <a:ext cx="762000" cy="3124200"/>
          </a:xfrm>
          <a:custGeom>
            <a:avLst/>
            <a:gdLst>
              <a:gd name="connsiteX0" fmla="*/ 0 w 762000"/>
              <a:gd name="connsiteY0" fmla="*/ 0 h 3124200"/>
              <a:gd name="connsiteX1" fmla="*/ 762000 w 762000"/>
              <a:gd name="connsiteY1" fmla="*/ 3124200 h 3124200"/>
              <a:gd name="connsiteX2" fmla="*/ 0 w 762000"/>
              <a:gd name="connsiteY2" fmla="*/ 3124200 h 312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2000" h="3124200">
                <a:moveTo>
                  <a:pt x="0" y="0"/>
                </a:moveTo>
                <a:lnTo>
                  <a:pt x="762000" y="3124200"/>
                </a:lnTo>
                <a:lnTo>
                  <a:pt x="0" y="31242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37" name="Straight Connector 22">
            <a:extLst>
              <a:ext uri="{FF2B5EF4-FFF2-40B4-BE49-F238E27FC236}">
                <a16:creationId xmlns:a16="http://schemas.microsoft.com/office/drawing/2014/main" id="{E55891F3-A5E2-4418-8950-25FA2B731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9274002" y="4502552"/>
            <a:ext cx="2917998" cy="235544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B1FCEB1-A7E1-417C-A7EF-AA30D5A08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53500" y="-16625"/>
            <a:ext cx="2667482" cy="687462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7FBCF2A6-1F18-4B68-B5D2-5B763ED41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22923" y="-16625"/>
            <a:ext cx="1269077" cy="6874625"/>
          </a:xfrm>
          <a:custGeom>
            <a:avLst/>
            <a:gdLst>
              <a:gd name="connsiteX0" fmla="*/ 714894 w 1269077"/>
              <a:gd name="connsiteY0" fmla="*/ 0 h 6874625"/>
              <a:gd name="connsiteX1" fmla="*/ 1269077 w 1269077"/>
              <a:gd name="connsiteY1" fmla="*/ 16625 h 6874625"/>
              <a:gd name="connsiteX2" fmla="*/ 1269077 w 1269077"/>
              <a:gd name="connsiteY2" fmla="*/ 6874625 h 6874625"/>
              <a:gd name="connsiteX3" fmla="*/ 0 w 1269077"/>
              <a:gd name="connsiteY3" fmla="*/ 6874625 h 6874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9077" h="6874625">
                <a:moveTo>
                  <a:pt x="714894" y="0"/>
                </a:moveTo>
                <a:lnTo>
                  <a:pt x="1269077" y="16625"/>
                </a:lnTo>
                <a:lnTo>
                  <a:pt x="1269077" y="6874625"/>
                </a:lnTo>
                <a:lnTo>
                  <a:pt x="0" y="6874625"/>
                </a:lnTo>
                <a:close/>
              </a:path>
            </a:pathLst>
          </a:custGeom>
          <a:solidFill>
            <a:schemeClr val="accent1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FF3A27FB-A693-4A75-951E-0C77CD98F0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374" y="-16624"/>
            <a:ext cx="1983626" cy="6874625"/>
          </a:xfrm>
          <a:custGeom>
            <a:avLst/>
            <a:gdLst>
              <a:gd name="connsiteX0" fmla="*/ 0 w 1983626"/>
              <a:gd name="connsiteY0" fmla="*/ 0 h 6874625"/>
              <a:gd name="connsiteX1" fmla="*/ 1983626 w 1983626"/>
              <a:gd name="connsiteY1" fmla="*/ 0 h 6874625"/>
              <a:gd name="connsiteX2" fmla="*/ 1983626 w 1983626"/>
              <a:gd name="connsiteY2" fmla="*/ 6874625 h 6874625"/>
              <a:gd name="connsiteX3" fmla="*/ 1522181 w 1983626"/>
              <a:gd name="connsiteY3" fmla="*/ 6874625 h 6874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3626" h="6874625">
                <a:moveTo>
                  <a:pt x="0" y="0"/>
                </a:moveTo>
                <a:lnTo>
                  <a:pt x="1983626" y="0"/>
                </a:lnTo>
                <a:lnTo>
                  <a:pt x="1983626" y="6874625"/>
                </a:lnTo>
                <a:lnTo>
                  <a:pt x="1522181" y="6874625"/>
                </a:lnTo>
                <a:close/>
              </a:path>
            </a:pathLst>
          </a:custGeom>
          <a:solidFill>
            <a:schemeClr val="accent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184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6A3DC2E5-1B76-4FED-BC64-5DA79E94EC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82" b="8818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85C2136B-77EC-41E9-BDB6-58A4AE142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33800"/>
            <a:ext cx="762000" cy="3124200"/>
          </a:xfrm>
          <a:custGeom>
            <a:avLst/>
            <a:gdLst>
              <a:gd name="connsiteX0" fmla="*/ 0 w 762000"/>
              <a:gd name="connsiteY0" fmla="*/ 0 h 3124200"/>
              <a:gd name="connsiteX1" fmla="*/ 762000 w 762000"/>
              <a:gd name="connsiteY1" fmla="*/ 3124200 h 3124200"/>
              <a:gd name="connsiteX2" fmla="*/ 0 w 762000"/>
              <a:gd name="connsiteY2" fmla="*/ 3124200 h 312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2000" h="3124200">
                <a:moveTo>
                  <a:pt x="0" y="0"/>
                </a:moveTo>
                <a:lnTo>
                  <a:pt x="762000" y="3124200"/>
                </a:lnTo>
                <a:lnTo>
                  <a:pt x="0" y="31242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55891F3-A5E2-4418-8950-25FA2B731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9274002" y="4502552"/>
            <a:ext cx="2917998" cy="235544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FB1FCEB1-A7E1-417C-A7EF-AA30D5A08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53500" y="-16625"/>
            <a:ext cx="2667482" cy="687462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7FBCF2A6-1F18-4B68-B5D2-5B763ED41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22923" y="-16625"/>
            <a:ext cx="1269077" cy="6874625"/>
          </a:xfrm>
          <a:custGeom>
            <a:avLst/>
            <a:gdLst>
              <a:gd name="connsiteX0" fmla="*/ 714894 w 1269077"/>
              <a:gd name="connsiteY0" fmla="*/ 0 h 6874625"/>
              <a:gd name="connsiteX1" fmla="*/ 1269077 w 1269077"/>
              <a:gd name="connsiteY1" fmla="*/ 16625 h 6874625"/>
              <a:gd name="connsiteX2" fmla="*/ 1269077 w 1269077"/>
              <a:gd name="connsiteY2" fmla="*/ 6874625 h 6874625"/>
              <a:gd name="connsiteX3" fmla="*/ 0 w 1269077"/>
              <a:gd name="connsiteY3" fmla="*/ 6874625 h 6874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9077" h="6874625">
                <a:moveTo>
                  <a:pt x="714894" y="0"/>
                </a:moveTo>
                <a:lnTo>
                  <a:pt x="1269077" y="16625"/>
                </a:lnTo>
                <a:lnTo>
                  <a:pt x="1269077" y="6874625"/>
                </a:lnTo>
                <a:lnTo>
                  <a:pt x="0" y="6874625"/>
                </a:lnTo>
                <a:close/>
              </a:path>
            </a:pathLst>
          </a:custGeom>
          <a:solidFill>
            <a:schemeClr val="accent1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FF3A27FB-A693-4A75-951E-0C77CD98F0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374" y="-16624"/>
            <a:ext cx="1983626" cy="6874625"/>
          </a:xfrm>
          <a:custGeom>
            <a:avLst/>
            <a:gdLst>
              <a:gd name="connsiteX0" fmla="*/ 0 w 1983626"/>
              <a:gd name="connsiteY0" fmla="*/ 0 h 6874625"/>
              <a:gd name="connsiteX1" fmla="*/ 1983626 w 1983626"/>
              <a:gd name="connsiteY1" fmla="*/ 0 h 6874625"/>
              <a:gd name="connsiteX2" fmla="*/ 1983626 w 1983626"/>
              <a:gd name="connsiteY2" fmla="*/ 6874625 h 6874625"/>
              <a:gd name="connsiteX3" fmla="*/ 1522181 w 1983626"/>
              <a:gd name="connsiteY3" fmla="*/ 6874625 h 6874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3626" h="6874625">
                <a:moveTo>
                  <a:pt x="0" y="0"/>
                </a:moveTo>
                <a:lnTo>
                  <a:pt x="1983626" y="0"/>
                </a:lnTo>
                <a:lnTo>
                  <a:pt x="1983626" y="6874625"/>
                </a:lnTo>
                <a:lnTo>
                  <a:pt x="1522181" y="6874625"/>
                </a:lnTo>
                <a:close/>
              </a:path>
            </a:pathLst>
          </a:custGeom>
          <a:solidFill>
            <a:schemeClr val="accent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85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EA45D-16C7-4524-8B0D-3258D854F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C8CDB-6511-4EA0-BEE7-71A85D6CF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rmAutofit lnSpcReduction="1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city of Des Moines has had an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 of people throwing their Christmas trees after the holidays into the city’s landfill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Even though the trees can break down overtime, this is a problem. When placed in the landfill the tree’s take longer to breakdown and there is a higher chance of fires because of the dead tree’s flammability, or ability to catch fire.  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city has three ideas of what can be done with the trees. But they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asked us to investigate these options and provide them with specific designs for each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236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ow: Bent 9">
            <a:extLst>
              <a:ext uri="{FF2B5EF4-FFF2-40B4-BE49-F238E27FC236}">
                <a16:creationId xmlns:a16="http://schemas.microsoft.com/office/drawing/2014/main" id="{C06A2BD0-3E65-4192-A56B-7AB443D44D24}"/>
              </a:ext>
            </a:extLst>
          </p:cNvPr>
          <p:cNvSpPr/>
          <p:nvPr/>
        </p:nvSpPr>
        <p:spPr>
          <a:xfrm rot="10800000">
            <a:off x="4813041" y="4536254"/>
            <a:ext cx="2283047" cy="1289391"/>
          </a:xfrm>
          <a:prstGeom prst="bentArrow">
            <a:avLst>
              <a:gd name="adj1" fmla="val 25000"/>
              <a:gd name="adj2" fmla="val 32009"/>
              <a:gd name="adj3" fmla="val 25000"/>
              <a:gd name="adj4" fmla="val 4375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2709FB2-C194-43DA-A485-9A0BF1AC0DFE}"/>
              </a:ext>
            </a:extLst>
          </p:cNvPr>
          <p:cNvGrpSpPr/>
          <p:nvPr/>
        </p:nvGrpSpPr>
        <p:grpSpPr>
          <a:xfrm>
            <a:off x="72348" y="0"/>
            <a:ext cx="12047304" cy="6429830"/>
            <a:chOff x="72348" y="0"/>
            <a:chExt cx="12047304" cy="6429830"/>
          </a:xfrm>
        </p:grpSpPr>
        <p:sp>
          <p:nvSpPr>
            <p:cNvPr id="11" name="Arrow: Bent 10">
              <a:extLst>
                <a:ext uri="{FF2B5EF4-FFF2-40B4-BE49-F238E27FC236}">
                  <a16:creationId xmlns:a16="http://schemas.microsoft.com/office/drawing/2014/main" id="{9910979E-439E-4246-A0C6-352B40D1A649}"/>
                </a:ext>
              </a:extLst>
            </p:cNvPr>
            <p:cNvSpPr/>
            <p:nvPr/>
          </p:nvSpPr>
          <p:spPr>
            <a:xfrm rot="16200000">
              <a:off x="389132" y="3778832"/>
              <a:ext cx="2283047" cy="1289391"/>
            </a:xfrm>
            <a:prstGeom prst="bentArrow">
              <a:avLst>
                <a:gd name="adj1" fmla="val 25000"/>
                <a:gd name="adj2" fmla="val 32009"/>
                <a:gd name="adj3" fmla="val 25000"/>
                <a:gd name="adj4" fmla="val 43750"/>
              </a:avLst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Arrow: Bent 8">
              <a:extLst>
                <a:ext uri="{FF2B5EF4-FFF2-40B4-BE49-F238E27FC236}">
                  <a16:creationId xmlns:a16="http://schemas.microsoft.com/office/drawing/2014/main" id="{23D6A2DA-D1ED-4916-996A-CC7C1D953C58}"/>
                </a:ext>
              </a:extLst>
            </p:cNvPr>
            <p:cNvSpPr/>
            <p:nvPr/>
          </p:nvSpPr>
          <p:spPr>
            <a:xfrm rot="10800000">
              <a:off x="9022994" y="3639031"/>
              <a:ext cx="2283047" cy="1437768"/>
            </a:xfrm>
            <a:prstGeom prst="bentArrow">
              <a:avLst>
                <a:gd name="adj1" fmla="val 25000"/>
                <a:gd name="adj2" fmla="val 32009"/>
                <a:gd name="adj3" fmla="val 25000"/>
                <a:gd name="adj4" fmla="val 43750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Arrow: Bent 7">
              <a:extLst>
                <a:ext uri="{FF2B5EF4-FFF2-40B4-BE49-F238E27FC236}">
                  <a16:creationId xmlns:a16="http://schemas.microsoft.com/office/drawing/2014/main" id="{09DCD0A1-E8C6-49BA-BB07-501A0BD726CE}"/>
                </a:ext>
              </a:extLst>
            </p:cNvPr>
            <p:cNvSpPr/>
            <p:nvPr/>
          </p:nvSpPr>
          <p:spPr>
            <a:xfrm rot="5400000">
              <a:off x="8072411" y="-274188"/>
              <a:ext cx="1254636" cy="2856144"/>
            </a:xfrm>
            <a:prstGeom prst="bentArrow">
              <a:avLst>
                <a:gd name="adj1" fmla="val 25000"/>
                <a:gd name="adj2" fmla="val 32009"/>
                <a:gd name="adj3" fmla="val 25000"/>
                <a:gd name="adj4" fmla="val 43750"/>
              </a:avLst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Arrow: Bent 6">
              <a:extLst>
                <a:ext uri="{FF2B5EF4-FFF2-40B4-BE49-F238E27FC236}">
                  <a16:creationId xmlns:a16="http://schemas.microsoft.com/office/drawing/2014/main" id="{49324AAF-0441-4B81-9B50-F8E6961CD73A}"/>
                </a:ext>
              </a:extLst>
            </p:cNvPr>
            <p:cNvSpPr/>
            <p:nvPr/>
          </p:nvSpPr>
          <p:spPr>
            <a:xfrm>
              <a:off x="1756229" y="268514"/>
              <a:ext cx="2757714" cy="1553028"/>
            </a:xfrm>
            <a:prstGeom prst="bentArrow">
              <a:avLst>
                <a:gd name="adj1" fmla="val 25000"/>
                <a:gd name="adj2" fmla="val 32009"/>
                <a:gd name="adj3" fmla="val 25000"/>
                <a:gd name="adj4" fmla="val 4375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A3E35D02-2FBA-40EB-88D1-C42E1A780234}"/>
                </a:ext>
              </a:extLst>
            </p:cNvPr>
            <p:cNvSpPr/>
            <p:nvPr/>
          </p:nvSpPr>
          <p:spPr>
            <a:xfrm>
              <a:off x="4513943" y="0"/>
              <a:ext cx="3164114" cy="2090057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Define the Problem</a:t>
              </a: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3B1C904C-FBE9-4338-B931-42D1935A4BB0}"/>
                </a:ext>
              </a:extLst>
            </p:cNvPr>
            <p:cNvSpPr/>
            <p:nvPr/>
          </p:nvSpPr>
          <p:spPr>
            <a:xfrm>
              <a:off x="8955538" y="1662004"/>
              <a:ext cx="3164114" cy="2090057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Plan Solutions</a:t>
              </a: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6E68DF9-B75C-4DDA-BCDA-137A576FAB5C}"/>
                </a:ext>
              </a:extLst>
            </p:cNvPr>
            <p:cNvSpPr/>
            <p:nvPr/>
          </p:nvSpPr>
          <p:spPr>
            <a:xfrm>
              <a:off x="5969302" y="4267203"/>
              <a:ext cx="3164114" cy="2090057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Make a Model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D938E274-361D-4124-A203-B566951A2B8F}"/>
                </a:ext>
              </a:extLst>
            </p:cNvPr>
            <p:cNvSpPr/>
            <p:nvPr/>
          </p:nvSpPr>
          <p:spPr>
            <a:xfrm>
              <a:off x="1640115" y="4339773"/>
              <a:ext cx="3164114" cy="2090057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Test the Model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E1D89C1-17FB-4BDC-ADE4-4A5228036166}"/>
                </a:ext>
              </a:extLst>
            </p:cNvPr>
            <p:cNvSpPr/>
            <p:nvPr/>
          </p:nvSpPr>
          <p:spPr>
            <a:xfrm>
              <a:off x="72348" y="1153884"/>
              <a:ext cx="3164114" cy="209005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Reflect and Design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81B58FC7-EFD2-4F37-902C-1487EF3579A4}"/>
              </a:ext>
            </a:extLst>
          </p:cNvPr>
          <p:cNvSpPr txBox="1"/>
          <p:nvPr/>
        </p:nvSpPr>
        <p:spPr>
          <a:xfrm>
            <a:off x="3672114" y="2553195"/>
            <a:ext cx="48477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Engineering Design Framework</a:t>
            </a:r>
          </a:p>
        </p:txBody>
      </p:sp>
    </p:spTree>
    <p:extLst>
      <p:ext uri="{BB962C8B-B14F-4D97-AF65-F5344CB8AC3E}">
        <p14:creationId xmlns:p14="http://schemas.microsoft.com/office/powerpoint/2010/main" val="40100472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239</TotalTime>
  <Words>254</Words>
  <Application>Microsoft Office PowerPoint</Application>
  <PresentationFormat>Widescreen</PresentationFormat>
  <Paragraphs>25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Symbol</vt:lpstr>
      <vt:lpstr>Trebuchet MS</vt:lpstr>
      <vt:lpstr>Wingdings 3</vt:lpstr>
      <vt:lpstr>Facet</vt:lpstr>
      <vt:lpstr>Reduce, Reuse, Recycle</vt:lpstr>
      <vt:lpstr>PowerPoint Presentation</vt:lpstr>
      <vt:lpstr>PowerPoint Presentation</vt:lpstr>
      <vt:lpstr>Our Challenge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Reduce, Reuse, Recycle</dc:title>
  <dc:creator>Cathryn Carney</dc:creator>
  <cp:lastModifiedBy>Cathryn Carney</cp:lastModifiedBy>
  <cp:revision>2</cp:revision>
  <dcterms:created xsi:type="dcterms:W3CDTF">2021-09-09T14:36:37Z</dcterms:created>
  <dcterms:modified xsi:type="dcterms:W3CDTF">2021-09-13T17:50:39Z</dcterms:modified>
</cp:coreProperties>
</file>