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handoutMasterIdLst>
    <p:handoutMasterId r:id="rId10"/>
  </p:handoutMasterIdLst>
  <p:sldIdLst>
    <p:sldId id="256" r:id="rId2"/>
    <p:sldId id="275" r:id="rId3"/>
    <p:sldId id="264" r:id="rId4"/>
    <p:sldId id="276" r:id="rId5"/>
    <p:sldId id="277" r:id="rId6"/>
    <p:sldId id="278" r:id="rId7"/>
    <p:sldId id="279" r:id="rId8"/>
  </p:sldIdLst>
  <p:sldSz cx="12192000" cy="6858000"/>
  <p:notesSz cx="7077075" cy="9363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3A3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23" autoAdjust="0"/>
    <p:restoredTop sz="94660"/>
  </p:normalViewPr>
  <p:slideViewPr>
    <p:cSldViewPr snapToGrid="0">
      <p:cViewPr varScale="1">
        <p:scale>
          <a:sx n="92" d="100"/>
          <a:sy n="92" d="100"/>
        </p:scale>
        <p:origin x="25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6733" cy="469780"/>
          </a:xfrm>
          <a:prstGeom prst="rect">
            <a:avLst/>
          </a:prstGeom>
        </p:spPr>
        <p:txBody>
          <a:bodyPr vert="horz" lIns="93936" tIns="46968" rIns="93936" bIns="4696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08705" y="0"/>
            <a:ext cx="3066733" cy="469780"/>
          </a:xfrm>
          <a:prstGeom prst="rect">
            <a:avLst/>
          </a:prstGeom>
        </p:spPr>
        <p:txBody>
          <a:bodyPr vert="horz" lIns="93936" tIns="46968" rIns="93936" bIns="46968" rtlCol="0"/>
          <a:lstStyle>
            <a:lvl1pPr algn="r">
              <a:defRPr sz="1200"/>
            </a:lvl1pPr>
          </a:lstStyle>
          <a:p>
            <a:fld id="{F505510C-4B46-4FEF-AFC8-9BD6EBBF0201}" type="datetimeFigureOut">
              <a:rPr lang="en-US" smtClean="0"/>
              <a:t>11/17/2015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93297"/>
            <a:ext cx="3066733" cy="469779"/>
          </a:xfrm>
          <a:prstGeom prst="rect">
            <a:avLst/>
          </a:prstGeom>
        </p:spPr>
        <p:txBody>
          <a:bodyPr vert="horz" lIns="93936" tIns="46968" rIns="93936" bIns="4696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08705" y="8893297"/>
            <a:ext cx="3066733" cy="469779"/>
          </a:xfrm>
          <a:prstGeom prst="rect">
            <a:avLst/>
          </a:prstGeom>
        </p:spPr>
        <p:txBody>
          <a:bodyPr vert="horz" lIns="93936" tIns="46968" rIns="93936" bIns="46968" rtlCol="0" anchor="b"/>
          <a:lstStyle>
            <a:lvl1pPr algn="r">
              <a:defRPr sz="1200"/>
            </a:lvl1pPr>
          </a:lstStyle>
          <a:p>
            <a:fld id="{C2C595EE-3E17-403F-B929-CF50FB9366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70989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7050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08438" y="0"/>
            <a:ext cx="3067050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15858A-0742-4D37-8F91-CFA59F95B2A0}" type="datetimeFigureOut">
              <a:rPr lang="en-US" smtClean="0"/>
              <a:t>11/17/2015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28663" y="1169988"/>
            <a:ext cx="5619750" cy="31607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8025" y="4505325"/>
            <a:ext cx="5661025" cy="36877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93175"/>
            <a:ext cx="3067050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08438" y="8893175"/>
            <a:ext cx="3067050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063A5F-6A32-4451-AED4-8611944ADC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5815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8F5E7B05-7E61-4C34-A757-0093FF30E2B5}" type="datetimeFigureOut">
              <a:rPr lang="en-US" smtClean="0"/>
              <a:t>11/17/2015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766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11/17/2015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89167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11/17/2015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3652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11/17/2015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05068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11/17/2015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874912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11/17/2015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49131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11/17/2015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6922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11/17/2015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57828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11/17/2015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55500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11/17/2015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10444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11/17/2015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08589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11/17/2015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68435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11/17/2015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55784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11/17/2015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68328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11/17/2015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73239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11/17/2015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52589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11/17/2015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66664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8F5E7B05-7E61-4C34-A757-0093FF30E2B5}" type="datetimeFigureOut">
              <a:rPr lang="en-US" smtClean="0"/>
              <a:t>11/17/2015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4388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800" b="1" dirty="0" smtClean="0">
                <a:latin typeface="Century Gothic" panose="020B0502020202020204" pitchFamily="34" charset="0"/>
              </a:rPr>
              <a:t>Vehicle Technology</a:t>
            </a:r>
            <a:endParaRPr lang="en-US" sz="4800" b="1" dirty="0">
              <a:latin typeface="Century Gothic" panose="020B05020202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6296890"/>
            <a:ext cx="9144000" cy="561109"/>
          </a:xfrm>
        </p:spPr>
        <p:txBody>
          <a:bodyPr/>
          <a:lstStyle/>
          <a:p>
            <a:r>
              <a:rPr lang="en-US" dirty="0" smtClean="0">
                <a:latin typeface="Century Gothic" panose="020B0502020202020204" pitchFamily="34" charset="0"/>
              </a:rPr>
              <a:t>Unit 3, Lesson 1</a:t>
            </a:r>
            <a:endParaRPr lang="en-US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8007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64140" y="273124"/>
            <a:ext cx="1638739" cy="956113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926835" y="627061"/>
            <a:ext cx="4047501" cy="246988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34229" y="3732429"/>
            <a:ext cx="4533185" cy="302212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6835" y="3452013"/>
            <a:ext cx="4535937" cy="302212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31339" y="469007"/>
            <a:ext cx="3928931" cy="3143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5683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Economical and Environmental friendly ways to power automobiles, buses, and planes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64140" y="273124"/>
            <a:ext cx="1638739" cy="956113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1"/>
            <a:r>
              <a:rPr lang="en-US" dirty="0"/>
              <a:t>E85 ethanol contains far fewer potential contaminants than found in gasoline.</a:t>
            </a:r>
          </a:p>
          <a:p>
            <a:pPr lvl="2"/>
            <a:r>
              <a:rPr lang="en-US" dirty="0" smtClean="0"/>
              <a:t>U.S</a:t>
            </a:r>
            <a:r>
              <a:rPr lang="en-US" dirty="0"/>
              <a:t>. Department of Energy says vehicles fueled with E85 ethanol have lower carbon monoxide and carbon dioxide </a:t>
            </a:r>
            <a:r>
              <a:rPr lang="en-US" dirty="0" smtClean="0"/>
              <a:t>emissions</a:t>
            </a:r>
            <a:endParaRPr lang="en-US" dirty="0"/>
          </a:p>
          <a:p>
            <a:pPr lvl="2"/>
            <a:r>
              <a:rPr lang="en-US" dirty="0"/>
              <a:t>Ethanol reduces exhaust VOC emissions by 12%.</a:t>
            </a:r>
          </a:p>
          <a:p>
            <a:pPr lvl="2"/>
            <a:r>
              <a:rPr lang="en-US" dirty="0"/>
              <a:t>Ethanol reduces toxic emissions by 30%.</a:t>
            </a:r>
          </a:p>
          <a:p>
            <a:pPr lvl="1"/>
            <a:r>
              <a:rPr lang="en-US" dirty="0"/>
              <a:t>Reduces the consumer cost of gasoline by extending the </a:t>
            </a:r>
            <a:r>
              <a:rPr lang="en-US" dirty="0" smtClean="0"/>
              <a:t>supply.</a:t>
            </a:r>
            <a:endParaRPr lang="en-US" dirty="0"/>
          </a:p>
          <a:p>
            <a:pPr lvl="1"/>
            <a:r>
              <a:rPr lang="en-US" dirty="0"/>
              <a:t>Provides an alternative to costly imported oil</a:t>
            </a:r>
            <a:r>
              <a:rPr lang="en-US"/>
              <a:t>. </a:t>
            </a:r>
            <a:endParaRPr lang="en-US" smtClean="0"/>
          </a:p>
          <a:p>
            <a:pPr lvl="1"/>
            <a:r>
              <a:rPr lang="en-US" smtClean="0"/>
              <a:t>Gives </a:t>
            </a:r>
            <a:r>
              <a:rPr lang="en-US" dirty="0"/>
              <a:t>leverage to independent gasoline marketers competing against larger, more powerful </a:t>
            </a:r>
            <a:r>
              <a:rPr lang="en-US" dirty="0" smtClean="0"/>
              <a:t>oil companies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7695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market for ethanol vehicles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64140" y="273124"/>
            <a:ext cx="1638739" cy="956113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America’s </a:t>
            </a:r>
            <a:r>
              <a:rPr lang="en-US" dirty="0"/>
              <a:t>top automakers recommend the use of oxygenated fuels such as </a:t>
            </a:r>
            <a:r>
              <a:rPr lang="en-US" i="1" dirty="0"/>
              <a:t>ethanol </a:t>
            </a:r>
            <a:r>
              <a:rPr lang="en-US" dirty="0"/>
              <a:t>blends because of their clean air benefits and performance qualities. </a:t>
            </a:r>
          </a:p>
          <a:p>
            <a:r>
              <a:rPr lang="en-US" dirty="0" smtClean="0"/>
              <a:t>At </a:t>
            </a:r>
            <a:r>
              <a:rPr lang="en-US" dirty="0"/>
              <a:t>least 38 different models for sale in the U.S. are E85 </a:t>
            </a:r>
            <a:r>
              <a:rPr lang="en-US" i="1" dirty="0"/>
              <a:t>ethanol </a:t>
            </a:r>
            <a:r>
              <a:rPr lang="en-US" dirty="0"/>
              <a:t>flex-fuel capable. </a:t>
            </a:r>
          </a:p>
          <a:p>
            <a:r>
              <a:rPr lang="en-US" dirty="0" smtClean="0"/>
              <a:t>Most </a:t>
            </a:r>
            <a:r>
              <a:rPr lang="en-US" dirty="0"/>
              <a:t>manufacturers identify E85 </a:t>
            </a:r>
            <a:r>
              <a:rPr lang="en-US" i="1" dirty="0"/>
              <a:t>ethanol </a:t>
            </a:r>
            <a:r>
              <a:rPr lang="en-US" dirty="0"/>
              <a:t>flex-fuel vehicles with yellow gas caps and "Flex Fuel E85" badges.</a:t>
            </a:r>
          </a:p>
        </p:txBody>
      </p:sp>
    </p:spTree>
    <p:extLst>
      <p:ext uri="{BB962C8B-B14F-4D97-AF65-F5344CB8AC3E}">
        <p14:creationId xmlns:p14="http://schemas.microsoft.com/office/powerpoint/2010/main" val="1216080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Ethanol vehicle market will continue to grow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64140" y="273124"/>
            <a:ext cx="1638739" cy="956113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Millions </a:t>
            </a:r>
            <a:r>
              <a:rPr lang="en-US" dirty="0"/>
              <a:t>of cars powered by ethanol-blended gasoline are on America’s roads, and the number continues to grow. </a:t>
            </a:r>
          </a:p>
          <a:p>
            <a:r>
              <a:rPr lang="en-US" dirty="0" smtClean="0"/>
              <a:t>Ethanol’s </a:t>
            </a:r>
            <a:r>
              <a:rPr lang="en-US" dirty="0"/>
              <a:t>original use was as a gas extender when foreign oil prices skyrocketed in the 1970s. </a:t>
            </a:r>
          </a:p>
          <a:p>
            <a:r>
              <a:rPr lang="en-US" dirty="0" smtClean="0"/>
              <a:t>Ethanol </a:t>
            </a:r>
            <a:r>
              <a:rPr lang="en-US" dirty="0"/>
              <a:t>became popular as a high-quality octane booster.</a:t>
            </a:r>
          </a:p>
          <a:p>
            <a:r>
              <a:rPr lang="en-US" dirty="0" smtClean="0"/>
              <a:t>Ethanol-blended </a:t>
            </a:r>
            <a:r>
              <a:rPr lang="en-US" dirty="0"/>
              <a:t>gasoline sales represent over 15 percent of all automotive fuels sold in the United States.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18735" y="-180795"/>
            <a:ext cx="8645405" cy="6970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1129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Ethanol vehicle market will continue to grow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64140" y="273124"/>
            <a:ext cx="1638739" cy="956113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Many </a:t>
            </a:r>
            <a:r>
              <a:rPr lang="en-US" dirty="0"/>
              <a:t>Midwestern states and federal government vehicles operate on variable fuel vehicles in their fleets. </a:t>
            </a:r>
          </a:p>
          <a:p>
            <a:r>
              <a:rPr lang="en-US" dirty="0" smtClean="0"/>
              <a:t>These </a:t>
            </a:r>
            <a:r>
              <a:rPr lang="en-US" dirty="0"/>
              <a:t>vehicles are capable of operating on E85, a blend of 85 percent ethanol and 15 percent unleaded gasoline. </a:t>
            </a:r>
          </a:p>
          <a:p>
            <a:r>
              <a:rPr lang="en-US" dirty="0" smtClean="0"/>
              <a:t>The </a:t>
            </a:r>
            <a:r>
              <a:rPr lang="en-US" dirty="0"/>
              <a:t>small percentage of unleaded gasoline in E85 fuels enhances starting in extremely cold weather.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18735" y="-180795"/>
            <a:ext cx="8645405" cy="6970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3554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Ethanol vehicle market will continue to grow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64140" y="273124"/>
            <a:ext cx="1638739" cy="956113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Brazil </a:t>
            </a:r>
            <a:r>
              <a:rPr lang="en-US" dirty="0"/>
              <a:t>is the largest transportation fuels market in the world for ethanol.</a:t>
            </a:r>
          </a:p>
          <a:p>
            <a:r>
              <a:rPr lang="en-US" dirty="0" smtClean="0"/>
              <a:t>Brazil </a:t>
            </a:r>
            <a:r>
              <a:rPr lang="en-US" dirty="0"/>
              <a:t>has used ethanol blends since 1939. </a:t>
            </a:r>
          </a:p>
          <a:p>
            <a:r>
              <a:rPr lang="en-US" dirty="0" smtClean="0"/>
              <a:t>High </a:t>
            </a:r>
            <a:r>
              <a:rPr lang="en-US" dirty="0"/>
              <a:t>oil prices in the 1970s prompted a government mandate in Brazil to produce vehicles fueled by pure ethanol to reduce dependence on foreign oil and provide value-added markets for its sugar cane producers.</a:t>
            </a:r>
          </a:p>
          <a:p>
            <a:r>
              <a:rPr lang="en-US" dirty="0" smtClean="0"/>
              <a:t>Brazil </a:t>
            </a:r>
            <a:r>
              <a:rPr lang="en-US" dirty="0"/>
              <a:t>consumes more than 330 thousand barrels of ethanol per day.</a:t>
            </a:r>
          </a:p>
          <a:p>
            <a:r>
              <a:rPr lang="en-US" dirty="0" smtClean="0"/>
              <a:t>Two </a:t>
            </a:r>
            <a:r>
              <a:rPr lang="en-US" dirty="0"/>
              <a:t>of the oxygenates used in reformulated gasoline that is required in certain ozone nonattainment areas in the U.S. are Ethanol and ETBE.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398109" y="229047"/>
            <a:ext cx="5375188" cy="6375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4762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1970</TotalTime>
  <Words>392</Words>
  <Application>Microsoft Office PowerPoint</Application>
  <PresentationFormat>Widescreen</PresentationFormat>
  <Paragraphs>29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Century Gothic</vt:lpstr>
      <vt:lpstr>Garamond</vt:lpstr>
      <vt:lpstr>Organic</vt:lpstr>
      <vt:lpstr>Vehicle Technology</vt:lpstr>
      <vt:lpstr>PowerPoint Presentation</vt:lpstr>
      <vt:lpstr>Economical and Environmental friendly ways to power automobiles, buses, and planes</vt:lpstr>
      <vt:lpstr>The market for ethanol vehicles</vt:lpstr>
      <vt:lpstr>Ethanol vehicle market will continue to grow</vt:lpstr>
      <vt:lpstr>Ethanol vehicle market will continue to grow</vt:lpstr>
      <vt:lpstr>Ethanol vehicle market will continue to grow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Educating Iowans with a focus on youth regarding  the breadth and global significance of agriculture.</dc:title>
  <dc:creator>Will Fett</dc:creator>
  <cp:lastModifiedBy>Will Fett</cp:lastModifiedBy>
  <cp:revision>76</cp:revision>
  <cp:lastPrinted>2015-02-23T11:22:58Z</cp:lastPrinted>
  <dcterms:created xsi:type="dcterms:W3CDTF">2015-02-17T22:12:25Z</dcterms:created>
  <dcterms:modified xsi:type="dcterms:W3CDTF">2015-11-17T21:39:13Z</dcterms:modified>
</cp:coreProperties>
</file>