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56" r:id="rId2"/>
    <p:sldId id="278" r:id="rId3"/>
    <p:sldId id="279" r:id="rId4"/>
    <p:sldId id="280" r:id="rId5"/>
    <p:sldId id="281" r:id="rId6"/>
    <p:sldId id="282" r:id="rId7"/>
    <p:sldId id="283" r:id="rId8"/>
    <p:sldId id="284" r:id="rId9"/>
    <p:sldId id="285" r:id="rId10"/>
    <p:sldId id="286" r:id="rId11"/>
    <p:sldId id="287" r:id="rId12"/>
    <p:sldId id="288" r:id="rId13"/>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3" autoAdjust="0"/>
    <p:restoredTop sz="94660"/>
  </p:normalViewPr>
  <p:slideViewPr>
    <p:cSldViewPr snapToGrid="0">
      <p:cViewPr varScale="1">
        <p:scale>
          <a:sx n="79" d="100"/>
          <a:sy n="79" d="100"/>
        </p:scale>
        <p:origin x="102" y="3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F505510C-4B46-4FEF-AFC8-9BD6EBBF0201}" type="datetimeFigureOut">
              <a:rPr lang="en-US" smtClean="0"/>
              <a:t>11/17/2015</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2C595EE-3E17-403F-B929-CF50FB936668}" type="slidenum">
              <a:rPr lang="en-US" smtClean="0"/>
              <a:t>‹#›</a:t>
            </a:fld>
            <a:endParaRPr lang="en-US"/>
          </a:p>
        </p:txBody>
      </p:sp>
    </p:spTree>
    <p:extLst>
      <p:ext uri="{BB962C8B-B14F-4D97-AF65-F5344CB8AC3E}">
        <p14:creationId xmlns:p14="http://schemas.microsoft.com/office/powerpoint/2010/main" val="57709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15858A-0742-4D37-8F91-CFA59F95B2A0}" type="datetimeFigureOut">
              <a:rPr lang="en-US" smtClean="0"/>
              <a:t>11/17/2015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35063A5F-6A32-4451-AED4-8611944ADC63}" type="slidenum">
              <a:rPr lang="en-US" smtClean="0"/>
              <a:t>‹#›</a:t>
            </a:fld>
            <a:endParaRPr lang="en-US"/>
          </a:p>
        </p:txBody>
      </p:sp>
    </p:spTree>
    <p:extLst>
      <p:ext uri="{BB962C8B-B14F-4D97-AF65-F5344CB8AC3E}">
        <p14:creationId xmlns:p14="http://schemas.microsoft.com/office/powerpoint/2010/main" val="329258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BC764C-3EAD-4D06-84BB-6EBBF324E3D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4089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65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81050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5E7B05-7E61-4C34-A757-0093FF30E2B5}" type="datetimeFigureOut">
              <a:rPr lang="en-US" smtClean="0"/>
              <a:t>11/17/2015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C764C-3EAD-4D06-84BB-6EBBF324E3D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49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5E7B05-7E61-4C34-A757-0093FF30E2B5}" type="datetimeFigureOut">
              <a:rPr lang="en-US" smtClean="0"/>
              <a:t>11/17/2015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9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E7B05-7E61-4C34-A757-0093FF30E2B5}" type="datetimeFigureOut">
              <a:rPr lang="en-US" smtClean="0"/>
              <a:t>11/17/2015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51669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578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3655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22104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858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43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190557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2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32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25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666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E7B05-7E61-4C34-A757-0093FF30E2B5}" type="datetimeFigureOut">
              <a:rPr lang="en-US" smtClean="0"/>
              <a:t>11/17/2015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BC764C-3EAD-4D06-84BB-6EBBF324E3D6}" type="slidenum">
              <a:rPr lang="en-US" smtClean="0"/>
              <a:t>‹#›</a:t>
            </a:fld>
            <a:endParaRPr lang="en-US"/>
          </a:p>
        </p:txBody>
      </p:sp>
    </p:spTree>
    <p:extLst>
      <p:ext uri="{BB962C8B-B14F-4D97-AF65-F5344CB8AC3E}">
        <p14:creationId xmlns:p14="http://schemas.microsoft.com/office/powerpoint/2010/main" val="3828438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4800" b="1" dirty="0" smtClean="0">
                <a:latin typeface="Century Gothic" panose="020B0502020202020204" pitchFamily="34" charset="0"/>
              </a:rPr>
              <a:t>Production and Utilization of Biofuels</a:t>
            </a:r>
            <a:endParaRPr lang="en-US" sz="4800" b="1" dirty="0">
              <a:latin typeface="Century Gothic" panose="020B0502020202020204" pitchFamily="34" charset="0"/>
            </a:endParaRPr>
          </a:p>
        </p:txBody>
      </p:sp>
      <p:sp>
        <p:nvSpPr>
          <p:cNvPr id="3" name="Subtitle 2"/>
          <p:cNvSpPr>
            <a:spLocks noGrp="1"/>
          </p:cNvSpPr>
          <p:nvPr>
            <p:ph type="subTitle" idx="1"/>
          </p:nvPr>
        </p:nvSpPr>
        <p:spPr>
          <a:xfrm>
            <a:off x="1524000" y="6296890"/>
            <a:ext cx="9144000" cy="561109"/>
          </a:xfrm>
        </p:spPr>
        <p:txBody>
          <a:bodyPr/>
          <a:lstStyle/>
          <a:p>
            <a:r>
              <a:rPr lang="en-US" dirty="0" smtClean="0">
                <a:latin typeface="Century Gothic" panose="020B0502020202020204" pitchFamily="34" charset="0"/>
              </a:rPr>
              <a:t>Unit 5, Lesson </a:t>
            </a:r>
            <a:r>
              <a:rPr lang="en-US" dirty="0">
                <a:latin typeface="Century Gothic" panose="020B0502020202020204" pitchFamily="34" charset="0"/>
              </a:rPr>
              <a:t>1</a:t>
            </a:r>
          </a:p>
        </p:txBody>
      </p:sp>
    </p:spTree>
    <p:extLst>
      <p:ext uri="{BB962C8B-B14F-4D97-AF65-F5344CB8AC3E}">
        <p14:creationId xmlns:p14="http://schemas.microsoft.com/office/powerpoint/2010/main" val="2718007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 or Myth? #1</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a:xfrm>
            <a:off x="1295401" y="2556931"/>
            <a:ext cx="9794630" cy="3693153"/>
          </a:xfrm>
        </p:spPr>
        <p:txBody>
          <a:bodyPr>
            <a:normAutofit/>
          </a:bodyPr>
          <a:lstStyle/>
          <a:p>
            <a:r>
              <a:rPr lang="en-US" b="1" i="1" dirty="0"/>
              <a:t>Ethanol </a:t>
            </a:r>
            <a:r>
              <a:rPr lang="en-US" b="1" dirty="0"/>
              <a:t>raises the cost of gasoline.</a:t>
            </a:r>
            <a:endParaRPr lang="en-US" dirty="0"/>
          </a:p>
          <a:p>
            <a:pPr marL="0" indent="0">
              <a:buNone/>
            </a:pPr>
            <a:r>
              <a:rPr lang="en-US" dirty="0"/>
              <a:t>While many predicted the switch from MTBE to ethanol would increase gas prices, there has been no negative impact on gasoline supplies or the cost per gallon of gasoline. Ethanol is less expensive than other additives. In fact, ethanol is usually less expensive than ordinary gasoline. The net effect of blending ethanol with gasoline is normally a product that costs less. A May 2005 report by the Consumer Federation of America notes drivers everywhere would save as much as 8 cents per gallon if petroleum marketers would simply blend more ethanol into gasoline.</a:t>
            </a:r>
          </a:p>
        </p:txBody>
      </p:sp>
      <p:pic>
        <p:nvPicPr>
          <p:cNvPr id="1026" name="Picture 2" descr="https://usatlife.files.wordpress.com/2014/11/mw_mythbusters.jpg?w=1000&amp;h=7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885" y="204379"/>
            <a:ext cx="2788884" cy="2094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64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 or Myth? #2</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rmAutofit/>
          </a:bodyPr>
          <a:lstStyle/>
          <a:p>
            <a:r>
              <a:rPr lang="en-US" b="1" i="1" dirty="0" smtClean="0"/>
              <a:t>Biofuels</a:t>
            </a:r>
            <a:r>
              <a:rPr lang="en-US" b="1" dirty="0" smtClean="0"/>
              <a:t> like ethanol</a:t>
            </a:r>
            <a:r>
              <a:rPr lang="en-US" b="1" i="1" dirty="0" smtClean="0"/>
              <a:t> </a:t>
            </a:r>
            <a:r>
              <a:rPr lang="en-US" b="1" dirty="0" smtClean="0"/>
              <a:t>contribute </a:t>
            </a:r>
            <a:r>
              <a:rPr lang="en-US" b="1" dirty="0"/>
              <a:t>to global warming.</a:t>
            </a:r>
            <a:endParaRPr lang="en-US" dirty="0"/>
          </a:p>
          <a:p>
            <a:pPr marL="0" indent="0">
              <a:buNone/>
            </a:pPr>
            <a:r>
              <a:rPr lang="en-US" dirty="0"/>
              <a:t>Because the energy balance of ethanol production is positive (1.67 to 1), greenhouse gas benefits are also positive. The Argonne National Laboratory has demonstrated that using ethanol produces 32 percent fewer emissions of greenhouse gases than gasoline for the same distance traveled. Ethanol also reduces emissions of other harmful pollutants such as carbon monoxide — and it dilutes and displaces components of gasoline that produce toxic emissions.</a:t>
            </a:r>
          </a:p>
        </p:txBody>
      </p:sp>
      <p:pic>
        <p:nvPicPr>
          <p:cNvPr id="5" name="Picture 2" descr="https://usatlife.files.wordpress.com/2014/11/mw_mythbusters.jpg?w=1000&amp;h=7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1885" y="204379"/>
            <a:ext cx="2741991" cy="2059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221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 or Myth? #3</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descr="https://usatlife.files.wordpress.com/2014/11/mw_mythbusters.jpg?w=1000&amp;h=7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77" y="204379"/>
            <a:ext cx="2771797" cy="208162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295401" y="2556932"/>
            <a:ext cx="9876691" cy="3318936"/>
          </a:xfrm>
        </p:spPr>
        <p:txBody>
          <a:bodyPr>
            <a:noAutofit/>
          </a:bodyPr>
          <a:lstStyle/>
          <a:p>
            <a:r>
              <a:rPr lang="en-US" sz="2000" b="1" i="1" dirty="0"/>
              <a:t>Ethanol </a:t>
            </a:r>
            <a:r>
              <a:rPr lang="en-US" sz="2000" b="1" dirty="0"/>
              <a:t>harms car and truck engines.</a:t>
            </a:r>
            <a:endParaRPr lang="en-US" sz="2000" dirty="0"/>
          </a:p>
          <a:p>
            <a:pPr marL="0" indent="0">
              <a:buNone/>
            </a:pPr>
            <a:r>
              <a:rPr lang="en-US" sz="1600" dirty="0"/>
              <a:t>Every major automobile manufacturer approves the use of ethanol blends up to 10 percent (E10) under warranty. In fact, many auto manufacturers go so far as to recommend the use of clean, renewable fuels such as E10. Cars built since the 1970s are fully compatible with E10. In addition, ethanol in gasoline: Adds oxygen to the fuel, raising the air/fuel ratio for more complete combustion; eliminates the need and expense of adding a gas line antifreeze, since ethanol in gasoline absorbs more water than a small bottle of isopropyl; prevents burning of engine valves because ethanol burns cooler than gasoline; prevents build-up of olefins in fuel injectors, keeping the fuel system cleaner. Ethanol takes more energy to produce than it contributes. USDA recently determined the net energy balance of ethanol production is 1.67 to 1. For every 100 BTUs of energy used to make ethanol, 167 BTUs of energy is produced. The USDA findings have been confirmed by additional studies conducted at several universities and government laboratories. These studies take into account the energy required to plant, grow and harvest the corn — as well as the energy required to manufacture and distribute the ethanol. The net energy balance of ethanol production continues to improve because ethanol and corn production are becoming more efficient. For example, one bushel of corn now yields 2.8 gallons of ethanol — up from 2.5 gallons just a few years ago.</a:t>
            </a:r>
          </a:p>
        </p:txBody>
      </p:sp>
    </p:spTree>
    <p:extLst>
      <p:ext uri="{BB962C8B-B14F-4D97-AF65-F5344CB8AC3E}">
        <p14:creationId xmlns:p14="http://schemas.microsoft.com/office/powerpoint/2010/main" val="81968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 or Myth? #4</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r>
              <a:rPr lang="en-US" sz="2000" b="1" i="1" dirty="0"/>
              <a:t>Ethanol </a:t>
            </a:r>
            <a:r>
              <a:rPr lang="en-US" sz="2000" b="1" dirty="0"/>
              <a:t>production wastes corn that could be used to feed a hungry world.</a:t>
            </a:r>
            <a:endParaRPr lang="en-US" sz="2000" dirty="0"/>
          </a:p>
          <a:p>
            <a:pPr marL="0" indent="0">
              <a:buNone/>
            </a:pPr>
            <a:r>
              <a:rPr lang="en-US" sz="1850" dirty="0"/>
              <a:t>Corn used for ethanol reduction is field corn typically used to feed livestock. Wet mill ethanol production facilities, also known as corn refineries, also produce starch, corn sweeteners and corn oil — all products that are used as food ingredients for human consumption. Ethanol production also results in the production of distiller’s grains and gluten feed — both of which are fed to livestock, helping produce high-quality meat products for distribution domestically and abroad. There is no shortage of corn. </a:t>
            </a:r>
            <a:r>
              <a:rPr lang="en-US" sz="1850" dirty="0" smtClean="0"/>
              <a:t>The corn produced for human consumption has remained steady (1.4 billion bushels). The corn use to feed livestock has increased. In 2014, </a:t>
            </a:r>
            <a:r>
              <a:rPr lang="en-US" sz="1850" dirty="0"/>
              <a:t>U.S. farmers produced </a:t>
            </a:r>
            <a:r>
              <a:rPr lang="en-US" sz="1850" dirty="0" smtClean="0"/>
              <a:t>14.2 billion </a:t>
            </a:r>
            <a:r>
              <a:rPr lang="en-US" sz="1850" dirty="0"/>
              <a:t>bushel corn harvest — and some </a:t>
            </a:r>
            <a:r>
              <a:rPr lang="en-US" sz="1850" dirty="0" smtClean="0"/>
              <a:t>5.1 </a:t>
            </a:r>
            <a:r>
              <a:rPr lang="en-US" sz="1850" dirty="0"/>
              <a:t>b</a:t>
            </a:r>
            <a:r>
              <a:rPr lang="en-US" sz="1850" dirty="0" smtClean="0"/>
              <a:t>illion </a:t>
            </a:r>
            <a:r>
              <a:rPr lang="en-US" sz="1850" dirty="0"/>
              <a:t>bushels (about </a:t>
            </a:r>
            <a:r>
              <a:rPr lang="en-US" sz="1850" dirty="0" smtClean="0"/>
              <a:t>36 </a:t>
            </a:r>
            <a:r>
              <a:rPr lang="en-US" sz="1850" dirty="0"/>
              <a:t>percent) were used in ethanol production. </a:t>
            </a:r>
            <a:r>
              <a:rPr lang="en-US" sz="1850" dirty="0" smtClean="0"/>
              <a:t>There </a:t>
            </a:r>
            <a:r>
              <a:rPr lang="en-US" sz="1850" dirty="0"/>
              <a:t>is still room to significantly grow the ethanol market without limiting the availability of corn. Steadily increasing corn yields and the improved ability of other nations to grow corn also make it clear that ethanol production can continue to grow without affecting the food supply.</a:t>
            </a:r>
          </a:p>
        </p:txBody>
      </p:sp>
      <p:pic>
        <p:nvPicPr>
          <p:cNvPr id="5" name="Picture 2" descr="https://usatlife.files.wordpress.com/2014/11/mw_mythbusters.jpg?w=1000&amp;h=7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77" y="204379"/>
            <a:ext cx="2771797" cy="2081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116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 or Myth? #5</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r>
              <a:rPr lang="en-US" sz="2000" b="1" i="1" dirty="0"/>
              <a:t>Ethanol </a:t>
            </a:r>
            <a:r>
              <a:rPr lang="en-US" sz="2000" b="1" dirty="0"/>
              <a:t>does not benefit farmers.</a:t>
            </a:r>
            <a:endParaRPr lang="en-US" sz="2000" dirty="0"/>
          </a:p>
          <a:p>
            <a:pPr marL="0" indent="0">
              <a:buNone/>
            </a:pPr>
            <a:r>
              <a:rPr lang="en-US" sz="2000" dirty="0"/>
              <a:t>The ethanol industry opens a new market for corn growers, allowing them to enjoy greater profitability. Studies have shown that corn prices in areas near ethanol plants tend to be 5 to 10 cents per bushel higher than in other areas. This additional income helps cut the costs of farm programs and add vitality to rural economies. The additional profit potential for farmers created by ethanol production allows more farmers to stay in business — helping ensure adequate food supplies in the future. Ethanol production also creates jobs, many of which are in rural communities where good jobs are hard to come by. A 2015 study by the Renewable Fuels Association found the biofuels industry powered the U.S. economy by creating more than 280,000 jobs.</a:t>
            </a:r>
          </a:p>
        </p:txBody>
      </p:sp>
      <p:pic>
        <p:nvPicPr>
          <p:cNvPr id="5" name="Picture 2" descr="https://usatlife.files.wordpress.com/2014/11/mw_mythbusters.jpg?w=1000&amp;h=7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77" y="204379"/>
            <a:ext cx="2771797" cy="2081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73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Fact or Myth? #6</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r>
              <a:rPr lang="en-US" sz="2000" b="1" i="1" dirty="0"/>
              <a:t>Ethanol </a:t>
            </a:r>
            <a:r>
              <a:rPr lang="en-US" sz="2000" b="1" dirty="0"/>
              <a:t>adds to air pollution</a:t>
            </a:r>
            <a:endParaRPr lang="en-US" sz="2000" dirty="0"/>
          </a:p>
          <a:p>
            <a:pPr marL="0" indent="0">
              <a:buNone/>
            </a:pPr>
            <a:r>
              <a:rPr lang="en-US" sz="2000" dirty="0"/>
              <a:t>Because ethanol-blended gasoline is cleaner than conventional gasoline, it emits less hydrocarbons, nitrogen oxides, carbon monoxide and hydrogen. Cellulosic biofuels can reduce greenhouse gas emissions by more than 60% compared to petroleum-derived gasoline. Biofuels capture and store carbon dioxide during growth. There are carbon dioxide emissions created during harvest, conversion, distribution, and use. Recent studies suggest that cellulosic biofuels produced using sustainable practices may be able to reduce carbon dioxide emissions by as much as 86%. This means that the same amount of energy can be produced with significantly less climate-disrupting pollution.</a:t>
            </a:r>
          </a:p>
        </p:txBody>
      </p:sp>
      <p:pic>
        <p:nvPicPr>
          <p:cNvPr id="5" name="Picture 2" descr="https://usatlife.files.wordpress.com/2014/11/mw_mythbusters.jpg?w=1000&amp;h=7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77" y="204379"/>
            <a:ext cx="2771797" cy="2081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05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Economic benefits from biofuels production and utilization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pPr lvl="1"/>
            <a:r>
              <a:rPr lang="en-US" dirty="0" smtClean="0"/>
              <a:t>Billions of dollars have been </a:t>
            </a:r>
            <a:r>
              <a:rPr lang="en-US" dirty="0"/>
              <a:t>invested in </a:t>
            </a:r>
            <a:r>
              <a:rPr lang="en-US" dirty="0" smtClean="0"/>
              <a:t>100+ biofuels </a:t>
            </a:r>
            <a:r>
              <a:rPr lang="en-US" dirty="0"/>
              <a:t>production facilities </a:t>
            </a:r>
            <a:r>
              <a:rPr lang="en-US" dirty="0" smtClean="0"/>
              <a:t>in the U.S.</a:t>
            </a:r>
          </a:p>
          <a:p>
            <a:pPr lvl="1"/>
            <a:r>
              <a:rPr lang="en-US" dirty="0" smtClean="0"/>
              <a:t>Biofuels contribute approximately $6 billion in direct economic output and is expected to rise to $17.4 billion in 2016 and $37 billion by 2022. </a:t>
            </a:r>
            <a:r>
              <a:rPr lang="en-US" dirty="0"/>
              <a:t>The goods and services purchased by ethanol producers represent increased demand for other industries. These include purchases of grain, natural gas, electricity, water, communications, accounting and legal services.</a:t>
            </a:r>
          </a:p>
          <a:p>
            <a:pPr lvl="1"/>
            <a:r>
              <a:rPr lang="en-US" dirty="0" smtClean="0"/>
              <a:t>Between 2006 and 2010, corn prices rose as ethanol production rose resulting in higher incomes from corn production.</a:t>
            </a:r>
          </a:p>
          <a:p>
            <a:pPr lvl="1"/>
            <a:r>
              <a:rPr lang="en-US" dirty="0" smtClean="0"/>
              <a:t>Energy and agriculture markets are linked. Changes in prices of fossil fuels like crude oil shift the demand for corn and other biomass.</a:t>
            </a:r>
            <a:endParaRPr lang="en-US" dirty="0"/>
          </a:p>
        </p:txBody>
      </p:sp>
    </p:spTree>
    <p:extLst>
      <p:ext uri="{BB962C8B-B14F-4D97-AF65-F5344CB8AC3E}">
        <p14:creationId xmlns:p14="http://schemas.microsoft.com/office/powerpoint/2010/main" val="3585575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Economic benefits from biofuels production and utilization</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pPr lvl="1"/>
            <a:r>
              <a:rPr lang="en-US" dirty="0"/>
              <a:t>Increased demand for grain grown by American farmers provides market support for prices and incomes.</a:t>
            </a:r>
          </a:p>
          <a:p>
            <a:pPr lvl="1"/>
            <a:r>
              <a:rPr lang="en-US" dirty="0"/>
              <a:t>The biofuels industry supports nearly 83,900 direct jobs with total job creation at approximately 295,300 jobs. The spending by ethanol manufacturers on goods and services indirectly supports these jobs as well as research, construction, and management.</a:t>
            </a:r>
          </a:p>
          <a:p>
            <a:pPr lvl="1"/>
            <a:r>
              <a:rPr lang="en-US" dirty="0"/>
              <a:t>The biofuels industry added $52 billion to the nation’s Gross Domestic Product</a:t>
            </a:r>
          </a:p>
          <a:p>
            <a:pPr lvl="1"/>
            <a:r>
              <a:rPr lang="en-US" dirty="0"/>
              <a:t>The biofuels industry has boosted household income by $26.7 billion.</a:t>
            </a:r>
          </a:p>
        </p:txBody>
      </p:sp>
    </p:spTree>
    <p:extLst>
      <p:ext uri="{BB962C8B-B14F-4D97-AF65-F5344CB8AC3E}">
        <p14:creationId xmlns:p14="http://schemas.microsoft.com/office/powerpoint/2010/main" val="7276503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Tax payer benefit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pPr lvl="1"/>
            <a:r>
              <a:rPr lang="en-US" dirty="0" smtClean="0"/>
              <a:t>The </a:t>
            </a:r>
            <a:r>
              <a:rPr lang="en-US" dirty="0"/>
              <a:t>partial excise tax exemption for ethanol blends available to gasoline marketers saves </a:t>
            </a:r>
            <a:r>
              <a:rPr lang="en-US" dirty="0" smtClean="0"/>
              <a:t>money.</a:t>
            </a:r>
          </a:p>
          <a:p>
            <a:pPr lvl="1"/>
            <a:r>
              <a:rPr lang="en-US" dirty="0" smtClean="0"/>
              <a:t>A </a:t>
            </a:r>
            <a:r>
              <a:rPr lang="en-US" dirty="0"/>
              <a:t>GAO study has shown that reduced farm program costs and increased income tax revenues offset the cost of the </a:t>
            </a:r>
            <a:r>
              <a:rPr lang="en-US" dirty="0" smtClean="0"/>
              <a:t>incentive.</a:t>
            </a:r>
          </a:p>
          <a:p>
            <a:pPr lvl="1"/>
            <a:r>
              <a:rPr lang="en-US" dirty="0" smtClean="0"/>
              <a:t>According </a:t>
            </a:r>
            <a:r>
              <a:rPr lang="en-US" dirty="0"/>
              <a:t>to the USDA, if ethanol use does not continue to grow, “deficiency payments for corn and other program crops will increase</a:t>
            </a:r>
            <a:r>
              <a:rPr lang="en-US" dirty="0" smtClean="0"/>
              <a:t>.”</a:t>
            </a:r>
          </a:p>
          <a:p>
            <a:pPr lvl="1"/>
            <a:r>
              <a:rPr lang="en-US" dirty="0" smtClean="0"/>
              <a:t>The </a:t>
            </a:r>
            <a:r>
              <a:rPr lang="en-US" dirty="0"/>
              <a:t>economic activity caused by the ethanol industry will generate $3.5 billion in additional income tax revenue over five </a:t>
            </a:r>
            <a:r>
              <a:rPr lang="en-US" dirty="0" smtClean="0"/>
              <a:t>years.</a:t>
            </a:r>
          </a:p>
          <a:p>
            <a:pPr lvl="1"/>
            <a:r>
              <a:rPr lang="en-US" dirty="0" smtClean="0"/>
              <a:t>GDP </a:t>
            </a:r>
            <a:r>
              <a:rPr lang="en-US" dirty="0"/>
              <a:t>and household income supported by the ethanol industry contributed $5.7 billion in tax revenue to the Federal Treasury in 2014. </a:t>
            </a:r>
          </a:p>
          <a:p>
            <a:pPr marL="457200" lvl="1" indent="0">
              <a:buNone/>
            </a:pPr>
            <a:endParaRPr lang="en-US" dirty="0"/>
          </a:p>
        </p:txBody>
      </p:sp>
    </p:spTree>
    <p:extLst>
      <p:ext uri="{BB962C8B-B14F-4D97-AF65-F5344CB8AC3E}">
        <p14:creationId xmlns:p14="http://schemas.microsoft.com/office/powerpoint/2010/main" val="3703778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Consumer benefit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pPr lvl="1"/>
            <a:r>
              <a:rPr lang="en-US" dirty="0" smtClean="0"/>
              <a:t>Ethanol </a:t>
            </a:r>
            <a:r>
              <a:rPr lang="en-US" dirty="0"/>
              <a:t>reduced gasoline </a:t>
            </a:r>
            <a:r>
              <a:rPr lang="en-US"/>
              <a:t>prices </a:t>
            </a:r>
            <a:r>
              <a:rPr lang="en-US" smtClean="0"/>
              <a:t>saving </a:t>
            </a:r>
            <a:r>
              <a:rPr lang="en-US" dirty="0"/>
              <a:t>the </a:t>
            </a:r>
            <a:r>
              <a:rPr lang="en-US" dirty="0" smtClean="0"/>
              <a:t>average </a:t>
            </a:r>
            <a:r>
              <a:rPr lang="en-US" dirty="0"/>
              <a:t>American </a:t>
            </a:r>
            <a:r>
              <a:rPr lang="en-US"/>
              <a:t>family </a:t>
            </a:r>
            <a:r>
              <a:rPr lang="en-US" smtClean="0"/>
              <a:t>as much as $1,200 </a:t>
            </a:r>
            <a:r>
              <a:rPr lang="en-US" dirty="0"/>
              <a:t>per year.</a:t>
            </a:r>
          </a:p>
          <a:p>
            <a:pPr lvl="1"/>
            <a:r>
              <a:rPr lang="en-US" dirty="0" smtClean="0"/>
              <a:t>Ethanol </a:t>
            </a:r>
            <a:r>
              <a:rPr lang="en-US" dirty="0"/>
              <a:t>and ethyl tertiary butyl ether increases oxygenated supplies, reducing the need for MTBE imports and helping to reduce the costs.</a:t>
            </a:r>
          </a:p>
          <a:p>
            <a:pPr lvl="1"/>
            <a:r>
              <a:rPr lang="en-US" dirty="0" smtClean="0"/>
              <a:t>Ethanol </a:t>
            </a:r>
            <a:r>
              <a:rPr lang="en-US" dirty="0"/>
              <a:t>is a high octane blending component used by many independent gasoline marketers. ETBE is a low volatility oxygenate which provides refiners a cost-effective means to meet Clean Air Amendment standards.</a:t>
            </a:r>
          </a:p>
          <a:p>
            <a:pPr lvl="1"/>
            <a:r>
              <a:rPr lang="en-US" dirty="0" smtClean="0"/>
              <a:t>Ethanol </a:t>
            </a:r>
            <a:r>
              <a:rPr lang="en-US" dirty="0"/>
              <a:t>guards against gas line freeze by absorbing moisture that may get in the tank during cold weather.</a:t>
            </a:r>
          </a:p>
          <a:p>
            <a:pPr marL="457200" lvl="1" indent="0">
              <a:buNone/>
            </a:pPr>
            <a:endParaRPr lang="en-US" dirty="0"/>
          </a:p>
        </p:txBody>
      </p:sp>
    </p:spTree>
    <p:extLst>
      <p:ext uri="{BB962C8B-B14F-4D97-AF65-F5344CB8AC3E}">
        <p14:creationId xmlns:p14="http://schemas.microsoft.com/office/powerpoint/2010/main" val="3454274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Concerns and potential negative impacts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Content Placeholder 2"/>
          <p:cNvSpPr>
            <a:spLocks noGrp="1"/>
          </p:cNvSpPr>
          <p:nvPr>
            <p:ph idx="1"/>
          </p:nvPr>
        </p:nvSpPr>
        <p:spPr/>
        <p:txBody>
          <a:bodyPr>
            <a:noAutofit/>
          </a:bodyPr>
          <a:lstStyle/>
          <a:p>
            <a:pPr lvl="1"/>
            <a:r>
              <a:rPr lang="en-US" dirty="0"/>
              <a:t>Concerns that the need for more corn product will become necessary, in which forest lands and grasslands will be converted to farmland to raise corn, thus allowing for less carbon cycle to occur and greater environmental impacts.</a:t>
            </a:r>
          </a:p>
          <a:p>
            <a:pPr lvl="1"/>
            <a:r>
              <a:rPr lang="en-US" dirty="0"/>
              <a:t>Even though there is a minor impact on the industry with the use of ethanol for fuel, this issue impacts American’s views on the ‘food vs. fuel’ debate.</a:t>
            </a:r>
          </a:p>
          <a:p>
            <a:pPr lvl="1"/>
            <a:r>
              <a:rPr lang="en-US" dirty="0"/>
              <a:t>Reduced MPG - Based on 2009 flex fuel vehicles, E85 miles per gallon is expected to be roughly 28.5% lower in the city and 26.5% lower on the highway. This means it takes 1.35 to 1.40 gallons of E85 to equal the mileage of 1.00 gallons of gasoline.</a:t>
            </a:r>
          </a:p>
          <a:p>
            <a:pPr lvl="1"/>
            <a:r>
              <a:rPr lang="en-US"/>
              <a:t>Increased fertilizer use to grow corn can lead to fertilizer runoff into waterways.</a:t>
            </a:r>
          </a:p>
          <a:p>
            <a:pPr marL="457200" lvl="1" indent="0">
              <a:buNone/>
            </a:pPr>
            <a:endParaRPr lang="en-US" dirty="0"/>
          </a:p>
        </p:txBody>
      </p:sp>
    </p:spTree>
    <p:extLst>
      <p:ext uri="{BB962C8B-B14F-4D97-AF65-F5344CB8AC3E}">
        <p14:creationId xmlns:p14="http://schemas.microsoft.com/office/powerpoint/2010/main" val="34126071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2360</TotalTime>
  <Words>1523</Words>
  <Application>Microsoft Office PowerPoint</Application>
  <PresentationFormat>Widescreen</PresentationFormat>
  <Paragraphs>46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Garamond</vt:lpstr>
      <vt:lpstr>Organic</vt:lpstr>
      <vt:lpstr>Production and Utilization of Biofuels</vt:lpstr>
      <vt:lpstr>Fact or Myth? #1</vt:lpstr>
      <vt:lpstr>Fact or Myth? #2</vt:lpstr>
      <vt:lpstr>Fact or Myth? #3</vt:lpstr>
      <vt:lpstr>Fact or Myth? #4</vt:lpstr>
      <vt:lpstr>Fact or Myth? #5</vt:lpstr>
      <vt:lpstr>Fact or Myth? #6</vt:lpstr>
      <vt:lpstr>Economic benefits from biofuels production and utilization</vt:lpstr>
      <vt:lpstr>Economic benefits from biofuels production and utilization</vt:lpstr>
      <vt:lpstr>Tax payer benefit</vt:lpstr>
      <vt:lpstr>Consumer benefit</vt:lpstr>
      <vt:lpstr>Concerns and potential negative impacts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Iowans with a focus on youth regarding  the breadth and global significance of agriculture.</dc:title>
  <dc:creator>Will Fett</dc:creator>
  <cp:lastModifiedBy>Will Fett</cp:lastModifiedBy>
  <cp:revision>98</cp:revision>
  <cp:lastPrinted>2015-02-23T11:22:58Z</cp:lastPrinted>
  <dcterms:created xsi:type="dcterms:W3CDTF">2015-02-17T22:12:25Z</dcterms:created>
  <dcterms:modified xsi:type="dcterms:W3CDTF">2015-11-17T21:41:08Z</dcterms:modified>
</cp:coreProperties>
</file>