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60" r:id="rId3"/>
    <p:sldId id="261" r:id="rId4"/>
    <p:sldId id="262" r:id="rId5"/>
    <p:sldId id="264" r:id="rId6"/>
    <p:sldId id="263" r:id="rId7"/>
    <p:sldId id="265" r:id="rId8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A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3" autoAdjust="0"/>
    <p:restoredTop sz="94660"/>
  </p:normalViewPr>
  <p:slideViewPr>
    <p:cSldViewPr snapToGrid="0">
      <p:cViewPr varScale="1">
        <p:scale>
          <a:sx n="61" d="100"/>
          <a:sy n="61" d="100"/>
        </p:scale>
        <p:origin x="9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505510C-4B46-4FEF-AFC8-9BD6EBBF0201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2C595EE-3E17-403F-B929-CF50FB93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858A-0742-4D37-8F91-CFA59F95B2A0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63A5F-6A32-4451-AED4-8611944AD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8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6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0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91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9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5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4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85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843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7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23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258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6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Ethanol Inputs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96890"/>
            <a:ext cx="9144000" cy="561109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Unit 2, Lesson 1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0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Ethanol is a product of fermentation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Definition of </a:t>
            </a:r>
            <a:r>
              <a:rPr lang="en-US" b="1" i="1" dirty="0"/>
              <a:t>fermentation</a:t>
            </a:r>
            <a:r>
              <a:rPr lang="en-US" dirty="0"/>
              <a:t>: A chemical decomposition which takes place in an organic substance exposed to the air, due to the action of microscopic organisms.</a:t>
            </a:r>
          </a:p>
          <a:p>
            <a:pPr lvl="1"/>
            <a:r>
              <a:rPr lang="en-US" dirty="0"/>
              <a:t>Ethanol production product categories</a:t>
            </a:r>
          </a:p>
          <a:p>
            <a:pPr lvl="2"/>
            <a:r>
              <a:rPr lang="en-US" dirty="0"/>
              <a:t>Feedstock: Raw materials that are readily converted to fermented sugars</a:t>
            </a:r>
            <a:r>
              <a:rPr lang="en-US" dirty="0" smtClean="0"/>
              <a:t>.</a:t>
            </a:r>
          </a:p>
          <a:p>
            <a:pPr lvl="3"/>
            <a:r>
              <a:rPr lang="en-US" dirty="0"/>
              <a:t>Sugar- sugar beets, sugar cane, sweet sorghum, ripe fruits.</a:t>
            </a:r>
          </a:p>
          <a:p>
            <a:pPr lvl="3"/>
            <a:r>
              <a:rPr lang="en-US" dirty="0"/>
              <a:t>Starch- grains, potatoes, Jerusalem artichokes</a:t>
            </a:r>
          </a:p>
          <a:p>
            <a:pPr lvl="2"/>
            <a:r>
              <a:rPr lang="en-US" dirty="0" smtClean="0"/>
              <a:t>Wastes</a:t>
            </a:r>
            <a:r>
              <a:rPr lang="en-US" dirty="0"/>
              <a:t>: Forest material, garbage, sewage, crop </a:t>
            </a:r>
            <a:r>
              <a:rPr lang="en-US" dirty="0" smtClean="0"/>
              <a:t>residue</a:t>
            </a:r>
          </a:p>
          <a:p>
            <a:pPr lvl="3"/>
            <a:r>
              <a:rPr lang="en-US" dirty="0"/>
              <a:t>Cellulose- </a:t>
            </a:r>
            <a:r>
              <a:rPr lang="en-US" dirty="0" err="1"/>
              <a:t>stover</a:t>
            </a:r>
            <a:r>
              <a:rPr lang="en-US" dirty="0"/>
              <a:t>, </a:t>
            </a:r>
            <a:r>
              <a:rPr lang="en-US" dirty="0" smtClean="0"/>
              <a:t>grasses, wood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0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Feedstocks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lvl="1"/>
            <a:r>
              <a:rPr lang="en-US" sz="3200" dirty="0" smtClean="0"/>
              <a:t>Sweet sorghum</a:t>
            </a:r>
          </a:p>
          <a:p>
            <a:pPr lvl="1"/>
            <a:r>
              <a:rPr lang="en-US" sz="3200" dirty="0" smtClean="0"/>
              <a:t>Jerusalem artichoke</a:t>
            </a:r>
          </a:p>
          <a:p>
            <a:pPr lvl="1"/>
            <a:r>
              <a:rPr lang="en-US" sz="3200" dirty="0" smtClean="0"/>
              <a:t>Sugar cane</a:t>
            </a:r>
          </a:p>
          <a:p>
            <a:pPr lvl="1"/>
            <a:r>
              <a:rPr lang="en-US" sz="3200" dirty="0" smtClean="0"/>
              <a:t>Fodder beets</a:t>
            </a:r>
          </a:p>
          <a:p>
            <a:pPr lvl="1"/>
            <a:r>
              <a:rPr lang="en-US" sz="3200" dirty="0" smtClean="0"/>
              <a:t>Sugar beets</a:t>
            </a:r>
          </a:p>
          <a:p>
            <a:pPr lvl="1"/>
            <a:r>
              <a:rPr lang="en-US" sz="3200" dirty="0" smtClean="0"/>
              <a:t>Fruit crop</a:t>
            </a:r>
          </a:p>
          <a:p>
            <a:pPr lvl="1"/>
            <a:r>
              <a:rPr lang="en-US" sz="3200" dirty="0" smtClean="0"/>
              <a:t>Starch crop</a:t>
            </a:r>
          </a:p>
          <a:p>
            <a:pPr lvl="1"/>
            <a:r>
              <a:rPr lang="en-US" sz="3200" dirty="0" smtClean="0"/>
              <a:t>Crop residue</a:t>
            </a:r>
          </a:p>
          <a:p>
            <a:pPr lvl="1"/>
            <a:r>
              <a:rPr lang="en-US" sz="3200" dirty="0" smtClean="0"/>
              <a:t>Forage crop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183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Factors in ethanol production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lvl="1"/>
            <a:r>
              <a:rPr lang="en-US" dirty="0"/>
              <a:t>In choosing which crops that are made into ethanol, individuals must look at both yield and economics. </a:t>
            </a:r>
          </a:p>
          <a:p>
            <a:pPr lvl="2"/>
            <a:r>
              <a:rPr lang="en-US" dirty="0" smtClean="0"/>
              <a:t>1 acre sugar beets = </a:t>
            </a:r>
            <a:r>
              <a:rPr lang="en-US" dirty="0" smtClean="0"/>
              <a:t>727 </a:t>
            </a:r>
            <a:r>
              <a:rPr lang="en-US" dirty="0" smtClean="0"/>
              <a:t>gallons ethanol</a:t>
            </a:r>
          </a:p>
          <a:p>
            <a:pPr lvl="2"/>
            <a:r>
              <a:rPr lang="en-US" dirty="0" smtClean="0"/>
              <a:t>1 </a:t>
            </a:r>
            <a:r>
              <a:rPr lang="en-US" dirty="0"/>
              <a:t>acre of </a:t>
            </a:r>
            <a:r>
              <a:rPr lang="en-US" dirty="0" smtClean="0"/>
              <a:t>sugarcane = </a:t>
            </a:r>
            <a:r>
              <a:rPr lang="en-US" dirty="0" smtClean="0"/>
              <a:t>584 </a:t>
            </a:r>
            <a:r>
              <a:rPr lang="en-US" dirty="0" smtClean="0"/>
              <a:t>gallons ethanol</a:t>
            </a:r>
          </a:p>
          <a:p>
            <a:pPr lvl="2"/>
            <a:r>
              <a:rPr lang="en-US" dirty="0" smtClean="0"/>
              <a:t>1 acre of sorghum = 374 gallons ethanol</a:t>
            </a:r>
            <a:endParaRPr lang="en-US" dirty="0"/>
          </a:p>
          <a:p>
            <a:pPr lvl="2"/>
            <a:r>
              <a:rPr lang="en-US" dirty="0"/>
              <a:t>1 acre of </a:t>
            </a:r>
            <a:r>
              <a:rPr lang="en-US" dirty="0" smtClean="0"/>
              <a:t>corn = 354 gallons ethanol</a:t>
            </a:r>
          </a:p>
          <a:p>
            <a:pPr lvl="2"/>
            <a:r>
              <a:rPr lang="en-US" dirty="0" smtClean="0"/>
              <a:t>1 acre wheat </a:t>
            </a:r>
            <a:r>
              <a:rPr lang="en-US" smtClean="0"/>
              <a:t>= </a:t>
            </a:r>
            <a:r>
              <a:rPr lang="en-US" smtClean="0"/>
              <a:t>110 </a:t>
            </a:r>
            <a:r>
              <a:rPr lang="en-US" dirty="0" smtClean="0"/>
              <a:t>gallons ethanol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413" y="3955219"/>
            <a:ext cx="4261055" cy="274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6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Comparing to biodiesel production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lvl="1"/>
            <a:r>
              <a:rPr lang="en-US" dirty="0"/>
              <a:t>In choosing which crops that are made into </a:t>
            </a:r>
            <a:r>
              <a:rPr lang="en-US" dirty="0" smtClean="0"/>
              <a:t>biodiesel, </a:t>
            </a:r>
            <a:r>
              <a:rPr lang="en-US" dirty="0"/>
              <a:t>individuals must look at both yield and economics. </a:t>
            </a:r>
          </a:p>
          <a:p>
            <a:pPr lvl="2"/>
            <a:r>
              <a:rPr lang="en-US" dirty="0" smtClean="0"/>
              <a:t>1 acre oil palm = 508 gallons biodiesel</a:t>
            </a:r>
          </a:p>
          <a:p>
            <a:pPr lvl="2"/>
            <a:r>
              <a:rPr lang="en-US" dirty="0" smtClean="0"/>
              <a:t>1 acre coconut = 230 gallons biodiesel</a:t>
            </a:r>
          </a:p>
          <a:p>
            <a:pPr lvl="2"/>
            <a:r>
              <a:rPr lang="en-US" dirty="0" smtClean="0"/>
              <a:t>1 acre rapeseed = 102 gallons biodiesel</a:t>
            </a:r>
          </a:p>
          <a:p>
            <a:pPr lvl="2"/>
            <a:r>
              <a:rPr lang="en-US" dirty="0" smtClean="0"/>
              <a:t>1 acre peanuts = 90 gallons biodiesel</a:t>
            </a:r>
          </a:p>
          <a:p>
            <a:pPr lvl="2"/>
            <a:r>
              <a:rPr lang="en-US" dirty="0" smtClean="0"/>
              <a:t>1 acre sunflower = 82 gallons biodiesel</a:t>
            </a:r>
          </a:p>
          <a:p>
            <a:pPr lvl="2"/>
            <a:r>
              <a:rPr lang="en-US" dirty="0" smtClean="0"/>
              <a:t>1 acre soybeans = 65 gallons biodiesel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567" y="4056697"/>
            <a:ext cx="3533161" cy="264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Factors in ethanol production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97195" y="2556931"/>
            <a:ext cx="5842818" cy="3664889"/>
          </a:xfrm>
        </p:spPr>
        <p:txBody>
          <a:bodyPr numCol="1">
            <a:normAutofit/>
          </a:bodyPr>
          <a:lstStyle/>
          <a:p>
            <a:pPr lvl="1"/>
            <a:r>
              <a:rPr lang="en-US" dirty="0"/>
              <a:t>In choosing which crops that are made into ethanol, individuals must look at both yield and economics. </a:t>
            </a:r>
          </a:p>
          <a:p>
            <a:pPr lvl="2"/>
            <a:r>
              <a:rPr lang="en-US" dirty="0" smtClean="0"/>
              <a:t>Production requires a steady source (i.e. food waste could be inconsistent)</a:t>
            </a:r>
          </a:p>
          <a:p>
            <a:pPr lvl="2"/>
            <a:r>
              <a:rPr lang="en-US" dirty="0" smtClean="0"/>
              <a:t>Distance feedstock travels to ethanol plant determines feasibility (usually not more than 30-40 miles is considered economically viable)</a:t>
            </a:r>
          </a:p>
          <a:p>
            <a:pPr lvl="2"/>
            <a:r>
              <a:rPr lang="en-US" dirty="0" smtClean="0"/>
              <a:t>Distance from ethanol plant to end user (60 to 100 miles is considered economically feasible)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291" y="2452252"/>
            <a:ext cx="4883099" cy="376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6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Factors in ethanol production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lvl="1"/>
            <a:r>
              <a:rPr lang="en-US" dirty="0" smtClean="0"/>
              <a:t>Economy-supply </a:t>
            </a:r>
            <a:r>
              <a:rPr lang="en-US" dirty="0"/>
              <a:t>and demand curve. The price of gasoline is a determining factor of whether or not to turn crops to gas.</a:t>
            </a:r>
          </a:p>
          <a:p>
            <a:pPr lvl="2"/>
            <a:r>
              <a:rPr lang="en-US" dirty="0"/>
              <a:t>Example of sugar beets: Prices are low, demand is low, and sugar refineries are closing their doors; resulting in a higher alcohol per acre yield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199" y="3704304"/>
            <a:ext cx="2289841" cy="244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7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1255</TotalTime>
  <Words>371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Garamond</vt:lpstr>
      <vt:lpstr>Organic</vt:lpstr>
      <vt:lpstr>Ethanol Inputs</vt:lpstr>
      <vt:lpstr>Ethanol is a product of fermentation</vt:lpstr>
      <vt:lpstr>Feedstocks</vt:lpstr>
      <vt:lpstr>Factors in ethanol production</vt:lpstr>
      <vt:lpstr>Comparing to biodiesel production</vt:lpstr>
      <vt:lpstr>Factors in ethanol production</vt:lpstr>
      <vt:lpstr>Factors in ethanol production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Educating Iowans with a focus on youth regarding  the breadth and global significance of agriculture.</dc:title>
  <dc:creator>Will Fett</dc:creator>
  <cp:lastModifiedBy>Will Fett</cp:lastModifiedBy>
  <cp:revision>47</cp:revision>
  <cp:lastPrinted>2015-02-23T11:22:58Z</cp:lastPrinted>
  <dcterms:created xsi:type="dcterms:W3CDTF">2015-02-17T22:12:25Z</dcterms:created>
  <dcterms:modified xsi:type="dcterms:W3CDTF">2015-11-17T21:28:09Z</dcterms:modified>
</cp:coreProperties>
</file>