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9" r:id="rId11"/>
    <p:sldId id="265" r:id="rId12"/>
    <p:sldId id="270" r:id="rId13"/>
    <p:sldId id="266" r:id="rId14"/>
    <p:sldId id="271"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047" autoAdjust="0"/>
  </p:normalViewPr>
  <p:slideViewPr>
    <p:cSldViewPr snapToGrid="0">
      <p:cViewPr varScale="1">
        <p:scale>
          <a:sx n="74" d="100"/>
          <a:sy n="74" d="100"/>
        </p:scale>
        <p:origin x="19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A1BAE-FC74-448C-8EFD-68F5D7654AFD}"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1444D-99C0-468B-953A-1123B9C4B9C0}" type="slidenum">
              <a:rPr lang="en-US" smtClean="0"/>
              <a:t>‹#›</a:t>
            </a:fld>
            <a:endParaRPr lang="en-US"/>
          </a:p>
        </p:txBody>
      </p:sp>
    </p:spTree>
    <p:extLst>
      <p:ext uri="{BB962C8B-B14F-4D97-AF65-F5344CB8AC3E}">
        <p14:creationId xmlns:p14="http://schemas.microsoft.com/office/powerpoint/2010/main" val="120696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1444D-99C0-468B-953A-1123B9C4B9C0}" type="slidenum">
              <a:rPr lang="en-US" smtClean="0"/>
              <a:t>1</a:t>
            </a:fld>
            <a:endParaRPr lang="en-US"/>
          </a:p>
        </p:txBody>
      </p:sp>
    </p:spTree>
    <p:extLst>
      <p:ext uri="{BB962C8B-B14F-4D97-AF65-F5344CB8AC3E}">
        <p14:creationId xmlns:p14="http://schemas.microsoft.com/office/powerpoint/2010/main" val="248700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1444D-99C0-468B-953A-1123B9C4B9C0}" type="slidenum">
              <a:rPr lang="en-US" smtClean="0"/>
              <a:t>2</a:t>
            </a:fld>
            <a:endParaRPr lang="en-US"/>
          </a:p>
        </p:txBody>
      </p:sp>
    </p:spTree>
    <p:extLst>
      <p:ext uri="{BB962C8B-B14F-4D97-AF65-F5344CB8AC3E}">
        <p14:creationId xmlns:p14="http://schemas.microsoft.com/office/powerpoint/2010/main" val="395825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1444D-99C0-468B-953A-1123B9C4B9C0}" type="slidenum">
              <a:rPr lang="en-US" smtClean="0"/>
              <a:t>3</a:t>
            </a:fld>
            <a:endParaRPr lang="en-US"/>
          </a:p>
        </p:txBody>
      </p:sp>
    </p:spTree>
    <p:extLst>
      <p:ext uri="{BB962C8B-B14F-4D97-AF65-F5344CB8AC3E}">
        <p14:creationId xmlns:p14="http://schemas.microsoft.com/office/powerpoint/2010/main" val="160799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this map shows us where different kinds of plants can grow. The key on the right shows us the “Average Annual Extreme Minimum Temperature.” The Fahrenheit temperatures are on the right of the key and the Celsius temperatures are on the right. </a:t>
            </a:r>
            <a:r>
              <a:rPr lang="en-US" dirty="0"/>
              <a:t>This is a map put out by the United States Department of Agriculture. This map can tell us where plants can survive based on temperatures.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*Point out that the colors grow warmer (from purple to yellow) from the Northern part of the United States to the Southern part, and that different plants survive well in some climates compared to others. The Fahrenheit temperatures are on the right of the key and the Celsius temperatures are on the right.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Students: Can someone find Iowa on the map? Which zones are in Iowa? (4a, 5b, and 5a). What about other states? Does anyone know where Texas is on the map? Which zones are in Texas? (6b through 10a). What about Washington? Can you find which zones are in Washington? (5b, 6a, 7a, 7b, 8a, and 8b).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C1444D-99C0-468B-953A-1123B9C4B9C0}" type="slidenum">
              <a:rPr lang="en-US" smtClean="0"/>
              <a:t>5</a:t>
            </a:fld>
            <a:endParaRPr lang="en-US"/>
          </a:p>
        </p:txBody>
      </p:sp>
    </p:spTree>
    <p:extLst>
      <p:ext uri="{BB962C8B-B14F-4D97-AF65-F5344CB8AC3E}">
        <p14:creationId xmlns:p14="http://schemas.microsoft.com/office/powerpoint/2010/main" val="428135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1444D-99C0-468B-953A-1123B9C4B9C0}" type="slidenum">
              <a:rPr lang="en-US" smtClean="0"/>
              <a:t>6</a:t>
            </a:fld>
            <a:endParaRPr lang="en-US"/>
          </a:p>
        </p:txBody>
      </p:sp>
    </p:spTree>
    <p:extLst>
      <p:ext uri="{BB962C8B-B14F-4D97-AF65-F5344CB8AC3E}">
        <p14:creationId xmlns:p14="http://schemas.microsoft.com/office/powerpoint/2010/main" val="27424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67CF-11C1-4404-9A00-58EAC324B8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C0A5C2-3A05-4DC0-88C5-7789BB06C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97DAAD-714B-4E71-AAB2-AF8C1B7F9663}"/>
              </a:ext>
            </a:extLst>
          </p:cNvPr>
          <p:cNvSpPr>
            <a:spLocks noGrp="1"/>
          </p:cNvSpPr>
          <p:nvPr>
            <p:ph type="dt" sz="half" idx="10"/>
          </p:nvPr>
        </p:nvSpPr>
        <p:spPr/>
        <p:txBody>
          <a:bodyPr/>
          <a:lstStyle/>
          <a:p>
            <a:fld id="{44E2F866-F55E-496C-9FCD-AEB6CA8E62FA}" type="datetimeFigureOut">
              <a:rPr lang="en-US" smtClean="0"/>
              <a:t>11/18/2020</a:t>
            </a:fld>
            <a:endParaRPr lang="en-US"/>
          </a:p>
        </p:txBody>
      </p:sp>
      <p:sp>
        <p:nvSpPr>
          <p:cNvPr id="5" name="Footer Placeholder 4">
            <a:extLst>
              <a:ext uri="{FF2B5EF4-FFF2-40B4-BE49-F238E27FC236}">
                <a16:creationId xmlns:a16="http://schemas.microsoft.com/office/drawing/2014/main" id="{52323BCF-0C2E-4284-905F-55F396E88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67B89-B8F0-43BA-81B8-6FE3A1C77C06}"/>
              </a:ext>
            </a:extLst>
          </p:cNvPr>
          <p:cNvSpPr>
            <a:spLocks noGrp="1"/>
          </p:cNvSpPr>
          <p:nvPr>
            <p:ph type="sldNum" sz="quarter" idx="12"/>
          </p:nvPr>
        </p:nvSpPr>
        <p:spPr/>
        <p:txBody>
          <a:bodyPr/>
          <a:lstStyle/>
          <a:p>
            <a:fld id="{2A3537C3-0643-4566-BFDB-A5516BACC762}" type="slidenum">
              <a:rPr lang="en-US" smtClean="0"/>
              <a:t>‹#›</a:t>
            </a:fld>
            <a:endParaRPr lang="en-US"/>
          </a:p>
        </p:txBody>
      </p:sp>
    </p:spTree>
    <p:extLst>
      <p:ext uri="{BB962C8B-B14F-4D97-AF65-F5344CB8AC3E}">
        <p14:creationId xmlns:p14="http://schemas.microsoft.com/office/powerpoint/2010/main" val="29974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000B-902D-42B0-9017-F6AF2CACE1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6C93A9-0B82-4716-BDA8-0ACE6B1CD6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43662-F780-45BE-A9F2-6AF0A1E3F0BE}"/>
              </a:ext>
            </a:extLst>
          </p:cNvPr>
          <p:cNvSpPr>
            <a:spLocks noGrp="1"/>
          </p:cNvSpPr>
          <p:nvPr>
            <p:ph type="dt" sz="half" idx="10"/>
          </p:nvPr>
        </p:nvSpPr>
        <p:spPr/>
        <p:txBody>
          <a:bodyPr/>
          <a:lstStyle/>
          <a:p>
            <a:fld id="{44E2F866-F55E-496C-9FCD-AEB6CA8E62FA}" type="datetimeFigureOut">
              <a:rPr lang="en-US" smtClean="0"/>
              <a:t>11/18/2020</a:t>
            </a:fld>
            <a:endParaRPr lang="en-US"/>
          </a:p>
        </p:txBody>
      </p:sp>
      <p:sp>
        <p:nvSpPr>
          <p:cNvPr id="5" name="Footer Placeholder 4">
            <a:extLst>
              <a:ext uri="{FF2B5EF4-FFF2-40B4-BE49-F238E27FC236}">
                <a16:creationId xmlns:a16="http://schemas.microsoft.com/office/drawing/2014/main" id="{58AFB846-AA24-4DE8-8E93-B10861EBD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CCADF-0DC4-4C03-8DF9-93E5216A9644}"/>
              </a:ext>
            </a:extLst>
          </p:cNvPr>
          <p:cNvSpPr>
            <a:spLocks noGrp="1"/>
          </p:cNvSpPr>
          <p:nvPr>
            <p:ph type="sldNum" sz="quarter" idx="12"/>
          </p:nvPr>
        </p:nvSpPr>
        <p:spPr/>
        <p:txBody>
          <a:bodyPr/>
          <a:lstStyle/>
          <a:p>
            <a:fld id="{2A3537C3-0643-4566-BFDB-A5516BACC762}" type="slidenum">
              <a:rPr lang="en-US" smtClean="0"/>
              <a:t>‹#›</a:t>
            </a:fld>
            <a:endParaRPr lang="en-US"/>
          </a:p>
        </p:txBody>
      </p:sp>
    </p:spTree>
    <p:extLst>
      <p:ext uri="{BB962C8B-B14F-4D97-AF65-F5344CB8AC3E}">
        <p14:creationId xmlns:p14="http://schemas.microsoft.com/office/powerpoint/2010/main" val="254547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48328-A331-4F3E-B5F0-8D5651B974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82BF35-F78D-4828-A069-F94EC52F6D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EEB2B-7D76-4E4B-922D-A1DD721B2FE3}"/>
              </a:ext>
            </a:extLst>
          </p:cNvPr>
          <p:cNvSpPr>
            <a:spLocks noGrp="1"/>
          </p:cNvSpPr>
          <p:nvPr>
            <p:ph type="dt" sz="half" idx="10"/>
          </p:nvPr>
        </p:nvSpPr>
        <p:spPr/>
        <p:txBody>
          <a:bodyPr/>
          <a:lstStyle/>
          <a:p>
            <a:fld id="{44E2F866-F55E-496C-9FCD-AEB6CA8E62FA}" type="datetimeFigureOut">
              <a:rPr lang="en-US" smtClean="0"/>
              <a:t>11/18/2020</a:t>
            </a:fld>
            <a:endParaRPr lang="en-US"/>
          </a:p>
        </p:txBody>
      </p:sp>
      <p:sp>
        <p:nvSpPr>
          <p:cNvPr id="5" name="Footer Placeholder 4">
            <a:extLst>
              <a:ext uri="{FF2B5EF4-FFF2-40B4-BE49-F238E27FC236}">
                <a16:creationId xmlns:a16="http://schemas.microsoft.com/office/drawing/2014/main" id="{791B8F48-9189-4657-9803-3C21AABA9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97230-ED5A-4155-9C09-37B2BC506D8E}"/>
              </a:ext>
            </a:extLst>
          </p:cNvPr>
          <p:cNvSpPr>
            <a:spLocks noGrp="1"/>
          </p:cNvSpPr>
          <p:nvPr>
            <p:ph type="sldNum" sz="quarter" idx="12"/>
          </p:nvPr>
        </p:nvSpPr>
        <p:spPr/>
        <p:txBody>
          <a:bodyPr/>
          <a:lstStyle/>
          <a:p>
            <a:fld id="{2A3537C3-0643-4566-BFDB-A5516BACC762}" type="slidenum">
              <a:rPr lang="en-US" smtClean="0"/>
              <a:t>‹#›</a:t>
            </a:fld>
            <a:endParaRPr lang="en-US"/>
          </a:p>
        </p:txBody>
      </p:sp>
    </p:spTree>
    <p:extLst>
      <p:ext uri="{BB962C8B-B14F-4D97-AF65-F5344CB8AC3E}">
        <p14:creationId xmlns:p14="http://schemas.microsoft.com/office/powerpoint/2010/main" val="344419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F365-B8A5-45AE-9D09-C44CA4737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7FD9E-2CEA-405F-A2A4-837227551B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EE92E-BF84-4E79-B1AB-986F0186CA31}"/>
              </a:ext>
            </a:extLst>
          </p:cNvPr>
          <p:cNvSpPr>
            <a:spLocks noGrp="1"/>
          </p:cNvSpPr>
          <p:nvPr>
            <p:ph type="dt" sz="half" idx="10"/>
          </p:nvPr>
        </p:nvSpPr>
        <p:spPr/>
        <p:txBody>
          <a:bodyPr/>
          <a:lstStyle/>
          <a:p>
            <a:fld id="{44E2F866-F55E-496C-9FCD-AEB6CA8E62FA}" type="datetimeFigureOut">
              <a:rPr lang="en-US" smtClean="0"/>
              <a:t>11/18/2020</a:t>
            </a:fld>
            <a:endParaRPr lang="en-US"/>
          </a:p>
        </p:txBody>
      </p:sp>
      <p:sp>
        <p:nvSpPr>
          <p:cNvPr id="5" name="Footer Placeholder 4">
            <a:extLst>
              <a:ext uri="{FF2B5EF4-FFF2-40B4-BE49-F238E27FC236}">
                <a16:creationId xmlns:a16="http://schemas.microsoft.com/office/drawing/2014/main" id="{9696739B-7B34-4DF1-A18A-646EB737D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A4DC2-5F5A-4656-B67B-8E3C56C4ED0E}"/>
              </a:ext>
            </a:extLst>
          </p:cNvPr>
          <p:cNvSpPr>
            <a:spLocks noGrp="1"/>
          </p:cNvSpPr>
          <p:nvPr>
            <p:ph type="sldNum" sz="quarter" idx="12"/>
          </p:nvPr>
        </p:nvSpPr>
        <p:spPr/>
        <p:txBody>
          <a:bodyPr/>
          <a:lstStyle/>
          <a:p>
            <a:fld id="{2A3537C3-0643-4566-BFDB-A5516BACC762}" type="slidenum">
              <a:rPr lang="en-US" smtClean="0"/>
              <a:t>‹#›</a:t>
            </a:fld>
            <a:endParaRPr lang="en-US"/>
          </a:p>
        </p:txBody>
      </p:sp>
    </p:spTree>
    <p:extLst>
      <p:ext uri="{BB962C8B-B14F-4D97-AF65-F5344CB8AC3E}">
        <p14:creationId xmlns:p14="http://schemas.microsoft.com/office/powerpoint/2010/main" val="309090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7996-3656-46AA-AC91-7C7057F36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9D9BE7-389E-4941-A076-F89503BA38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D7F6BF-8BFB-4685-A458-5B88E4023523}"/>
              </a:ext>
            </a:extLst>
          </p:cNvPr>
          <p:cNvSpPr>
            <a:spLocks noGrp="1"/>
          </p:cNvSpPr>
          <p:nvPr>
            <p:ph type="dt" sz="half" idx="10"/>
          </p:nvPr>
        </p:nvSpPr>
        <p:spPr/>
        <p:txBody>
          <a:bodyPr/>
          <a:lstStyle/>
          <a:p>
            <a:fld id="{44E2F866-F55E-496C-9FCD-AEB6CA8E62FA}" type="datetimeFigureOut">
              <a:rPr lang="en-US" smtClean="0"/>
              <a:t>11/18/2020</a:t>
            </a:fld>
            <a:endParaRPr lang="en-US"/>
          </a:p>
        </p:txBody>
      </p:sp>
      <p:sp>
        <p:nvSpPr>
          <p:cNvPr id="5" name="Footer Placeholder 4">
            <a:extLst>
              <a:ext uri="{FF2B5EF4-FFF2-40B4-BE49-F238E27FC236}">
                <a16:creationId xmlns:a16="http://schemas.microsoft.com/office/drawing/2014/main" id="{E5C0297A-5E64-4939-9419-B9F46CC7F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E4CC8-D9AD-40E8-B896-0F1752679901}"/>
              </a:ext>
            </a:extLst>
          </p:cNvPr>
          <p:cNvSpPr>
            <a:spLocks noGrp="1"/>
          </p:cNvSpPr>
          <p:nvPr>
            <p:ph type="sldNum" sz="quarter" idx="12"/>
          </p:nvPr>
        </p:nvSpPr>
        <p:spPr/>
        <p:txBody>
          <a:bodyPr/>
          <a:lstStyle/>
          <a:p>
            <a:fld id="{2A3537C3-0643-4566-BFDB-A5516BACC762}" type="slidenum">
              <a:rPr lang="en-US" smtClean="0"/>
              <a:t>‹#›</a:t>
            </a:fld>
            <a:endParaRPr lang="en-US"/>
          </a:p>
        </p:txBody>
      </p:sp>
    </p:spTree>
    <p:extLst>
      <p:ext uri="{BB962C8B-B14F-4D97-AF65-F5344CB8AC3E}">
        <p14:creationId xmlns:p14="http://schemas.microsoft.com/office/powerpoint/2010/main" val="320934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D4E0-A787-4597-9E34-558A6BAFB0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263284-A0E8-478E-9195-FD00B69FA6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92EA3-742E-4805-BC69-16D12D7C0B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6061E0-E8D8-4446-9ADB-D0AB9E4DE6CB}"/>
              </a:ext>
            </a:extLst>
          </p:cNvPr>
          <p:cNvSpPr>
            <a:spLocks noGrp="1"/>
          </p:cNvSpPr>
          <p:nvPr>
            <p:ph type="dt" sz="half" idx="10"/>
          </p:nvPr>
        </p:nvSpPr>
        <p:spPr/>
        <p:txBody>
          <a:bodyPr/>
          <a:lstStyle/>
          <a:p>
            <a:fld id="{44E2F866-F55E-496C-9FCD-AEB6CA8E62FA}" type="datetimeFigureOut">
              <a:rPr lang="en-US" smtClean="0"/>
              <a:t>11/18/2020</a:t>
            </a:fld>
            <a:endParaRPr lang="en-US"/>
          </a:p>
        </p:txBody>
      </p:sp>
      <p:sp>
        <p:nvSpPr>
          <p:cNvPr id="6" name="Footer Placeholder 5">
            <a:extLst>
              <a:ext uri="{FF2B5EF4-FFF2-40B4-BE49-F238E27FC236}">
                <a16:creationId xmlns:a16="http://schemas.microsoft.com/office/drawing/2014/main" id="{6BF42937-2438-4517-AC13-05E4C3288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161A8-B277-4A87-A448-8EA45328D051}"/>
              </a:ext>
            </a:extLst>
          </p:cNvPr>
          <p:cNvSpPr>
            <a:spLocks noGrp="1"/>
          </p:cNvSpPr>
          <p:nvPr>
            <p:ph type="sldNum" sz="quarter" idx="12"/>
          </p:nvPr>
        </p:nvSpPr>
        <p:spPr/>
        <p:txBody>
          <a:bodyPr/>
          <a:lstStyle/>
          <a:p>
            <a:fld id="{2A3537C3-0643-4566-BFDB-A5516BACC762}" type="slidenum">
              <a:rPr lang="en-US" smtClean="0"/>
              <a:t>‹#›</a:t>
            </a:fld>
            <a:endParaRPr lang="en-US"/>
          </a:p>
        </p:txBody>
      </p:sp>
    </p:spTree>
    <p:extLst>
      <p:ext uri="{BB962C8B-B14F-4D97-AF65-F5344CB8AC3E}">
        <p14:creationId xmlns:p14="http://schemas.microsoft.com/office/powerpoint/2010/main" val="331255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9867-5BEB-4ACC-B796-AF3B83E81C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37B0F4-D2C8-4A5A-BB66-7C8E4B8344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993750-EE4E-4A0D-8E31-4B4ED84B1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ABF841-BC3A-4F16-BC96-F4C8308C3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0587C7-DE37-47AB-9858-F2E76E4B3E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FDECC7-5290-4634-92F1-512EF4A83434}"/>
              </a:ext>
            </a:extLst>
          </p:cNvPr>
          <p:cNvSpPr>
            <a:spLocks noGrp="1"/>
          </p:cNvSpPr>
          <p:nvPr>
            <p:ph type="dt" sz="half" idx="10"/>
          </p:nvPr>
        </p:nvSpPr>
        <p:spPr/>
        <p:txBody>
          <a:bodyPr/>
          <a:lstStyle/>
          <a:p>
            <a:fld id="{44E2F866-F55E-496C-9FCD-AEB6CA8E62FA}" type="datetimeFigureOut">
              <a:rPr lang="en-US" smtClean="0"/>
              <a:t>11/18/2020</a:t>
            </a:fld>
            <a:endParaRPr lang="en-US"/>
          </a:p>
        </p:txBody>
      </p:sp>
      <p:sp>
        <p:nvSpPr>
          <p:cNvPr id="8" name="Footer Placeholder 7">
            <a:extLst>
              <a:ext uri="{FF2B5EF4-FFF2-40B4-BE49-F238E27FC236}">
                <a16:creationId xmlns:a16="http://schemas.microsoft.com/office/drawing/2014/main" id="{82E0EA2C-8D59-4EC0-837B-F7C85634F6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B55594-F7EB-4ECE-B48E-83A346F52310}"/>
              </a:ext>
            </a:extLst>
          </p:cNvPr>
          <p:cNvSpPr>
            <a:spLocks noGrp="1"/>
          </p:cNvSpPr>
          <p:nvPr>
            <p:ph type="sldNum" sz="quarter" idx="12"/>
          </p:nvPr>
        </p:nvSpPr>
        <p:spPr/>
        <p:txBody>
          <a:bodyPr/>
          <a:lstStyle/>
          <a:p>
            <a:fld id="{2A3537C3-0643-4566-BFDB-A5516BACC762}" type="slidenum">
              <a:rPr lang="en-US" smtClean="0"/>
              <a:t>‹#›</a:t>
            </a:fld>
            <a:endParaRPr lang="en-US"/>
          </a:p>
        </p:txBody>
      </p:sp>
    </p:spTree>
    <p:extLst>
      <p:ext uri="{BB962C8B-B14F-4D97-AF65-F5344CB8AC3E}">
        <p14:creationId xmlns:p14="http://schemas.microsoft.com/office/powerpoint/2010/main" val="107510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9BB5-139A-458F-AE57-FD13C010D1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8BE63E-B12F-437E-B03C-A06B45818C68}"/>
              </a:ext>
            </a:extLst>
          </p:cNvPr>
          <p:cNvSpPr>
            <a:spLocks noGrp="1"/>
          </p:cNvSpPr>
          <p:nvPr>
            <p:ph type="dt" sz="half" idx="10"/>
          </p:nvPr>
        </p:nvSpPr>
        <p:spPr/>
        <p:txBody>
          <a:bodyPr/>
          <a:lstStyle/>
          <a:p>
            <a:fld id="{44E2F866-F55E-496C-9FCD-AEB6CA8E62FA}" type="datetimeFigureOut">
              <a:rPr lang="en-US" smtClean="0"/>
              <a:t>11/18/2020</a:t>
            </a:fld>
            <a:endParaRPr lang="en-US"/>
          </a:p>
        </p:txBody>
      </p:sp>
      <p:sp>
        <p:nvSpPr>
          <p:cNvPr id="4" name="Footer Placeholder 3">
            <a:extLst>
              <a:ext uri="{FF2B5EF4-FFF2-40B4-BE49-F238E27FC236}">
                <a16:creationId xmlns:a16="http://schemas.microsoft.com/office/drawing/2014/main" id="{6481BA5B-7542-44C3-800B-21D5CE1E91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E12B68-106F-4484-916B-7FA9863F6F99}"/>
              </a:ext>
            </a:extLst>
          </p:cNvPr>
          <p:cNvSpPr>
            <a:spLocks noGrp="1"/>
          </p:cNvSpPr>
          <p:nvPr>
            <p:ph type="sldNum" sz="quarter" idx="12"/>
          </p:nvPr>
        </p:nvSpPr>
        <p:spPr/>
        <p:txBody>
          <a:bodyPr/>
          <a:lstStyle/>
          <a:p>
            <a:fld id="{2A3537C3-0643-4566-BFDB-A5516BACC762}" type="slidenum">
              <a:rPr lang="en-US" smtClean="0"/>
              <a:t>‹#›</a:t>
            </a:fld>
            <a:endParaRPr lang="en-US"/>
          </a:p>
        </p:txBody>
      </p:sp>
    </p:spTree>
    <p:extLst>
      <p:ext uri="{BB962C8B-B14F-4D97-AF65-F5344CB8AC3E}">
        <p14:creationId xmlns:p14="http://schemas.microsoft.com/office/powerpoint/2010/main" val="1105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5001C-41A4-40E8-AD3B-5A13B6FD4CCE}"/>
              </a:ext>
            </a:extLst>
          </p:cNvPr>
          <p:cNvSpPr>
            <a:spLocks noGrp="1"/>
          </p:cNvSpPr>
          <p:nvPr>
            <p:ph type="dt" sz="half" idx="10"/>
          </p:nvPr>
        </p:nvSpPr>
        <p:spPr/>
        <p:txBody>
          <a:bodyPr/>
          <a:lstStyle/>
          <a:p>
            <a:fld id="{44E2F866-F55E-496C-9FCD-AEB6CA8E62FA}" type="datetimeFigureOut">
              <a:rPr lang="en-US" smtClean="0"/>
              <a:t>11/18/2020</a:t>
            </a:fld>
            <a:endParaRPr lang="en-US"/>
          </a:p>
        </p:txBody>
      </p:sp>
      <p:sp>
        <p:nvSpPr>
          <p:cNvPr id="3" name="Footer Placeholder 2">
            <a:extLst>
              <a:ext uri="{FF2B5EF4-FFF2-40B4-BE49-F238E27FC236}">
                <a16:creationId xmlns:a16="http://schemas.microsoft.com/office/drawing/2014/main" id="{A8AD7841-EA26-41D9-B67E-E45C595C12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17BC1-AC28-4F07-B04B-AC1B0EF4C3AE}"/>
              </a:ext>
            </a:extLst>
          </p:cNvPr>
          <p:cNvSpPr>
            <a:spLocks noGrp="1"/>
          </p:cNvSpPr>
          <p:nvPr>
            <p:ph type="sldNum" sz="quarter" idx="12"/>
          </p:nvPr>
        </p:nvSpPr>
        <p:spPr/>
        <p:txBody>
          <a:bodyPr/>
          <a:lstStyle/>
          <a:p>
            <a:fld id="{2A3537C3-0643-4566-BFDB-A5516BACC762}" type="slidenum">
              <a:rPr lang="en-US" smtClean="0"/>
              <a:t>‹#›</a:t>
            </a:fld>
            <a:endParaRPr lang="en-US"/>
          </a:p>
        </p:txBody>
      </p:sp>
    </p:spTree>
    <p:extLst>
      <p:ext uri="{BB962C8B-B14F-4D97-AF65-F5344CB8AC3E}">
        <p14:creationId xmlns:p14="http://schemas.microsoft.com/office/powerpoint/2010/main" val="1370521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5C8E-BFDA-4572-90DE-B10E8B4EB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C71E6B-4E20-4A7B-B7E9-E0DB77EC36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F445E-BD24-48C7-87C0-9099C41B8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4F38B-CF17-4F63-8B93-BD2AE64F6D8C}"/>
              </a:ext>
            </a:extLst>
          </p:cNvPr>
          <p:cNvSpPr>
            <a:spLocks noGrp="1"/>
          </p:cNvSpPr>
          <p:nvPr>
            <p:ph type="dt" sz="half" idx="10"/>
          </p:nvPr>
        </p:nvSpPr>
        <p:spPr/>
        <p:txBody>
          <a:bodyPr/>
          <a:lstStyle/>
          <a:p>
            <a:fld id="{44E2F866-F55E-496C-9FCD-AEB6CA8E62FA}" type="datetimeFigureOut">
              <a:rPr lang="en-US" smtClean="0"/>
              <a:t>11/18/2020</a:t>
            </a:fld>
            <a:endParaRPr lang="en-US"/>
          </a:p>
        </p:txBody>
      </p:sp>
      <p:sp>
        <p:nvSpPr>
          <p:cNvPr id="6" name="Footer Placeholder 5">
            <a:extLst>
              <a:ext uri="{FF2B5EF4-FFF2-40B4-BE49-F238E27FC236}">
                <a16:creationId xmlns:a16="http://schemas.microsoft.com/office/drawing/2014/main" id="{E85B3A53-2A54-4321-820E-17924596A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3BEAA-3435-4872-8D32-BA48F9D1E55A}"/>
              </a:ext>
            </a:extLst>
          </p:cNvPr>
          <p:cNvSpPr>
            <a:spLocks noGrp="1"/>
          </p:cNvSpPr>
          <p:nvPr>
            <p:ph type="sldNum" sz="quarter" idx="12"/>
          </p:nvPr>
        </p:nvSpPr>
        <p:spPr/>
        <p:txBody>
          <a:bodyPr/>
          <a:lstStyle/>
          <a:p>
            <a:fld id="{2A3537C3-0643-4566-BFDB-A5516BACC762}" type="slidenum">
              <a:rPr lang="en-US" smtClean="0"/>
              <a:t>‹#›</a:t>
            </a:fld>
            <a:endParaRPr lang="en-US"/>
          </a:p>
        </p:txBody>
      </p:sp>
    </p:spTree>
    <p:extLst>
      <p:ext uri="{BB962C8B-B14F-4D97-AF65-F5344CB8AC3E}">
        <p14:creationId xmlns:p14="http://schemas.microsoft.com/office/powerpoint/2010/main" val="258640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553B-8C92-4CCA-8E14-E503903AE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955813-B835-4AFF-B77E-7F37CD1B8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4CF83-1BD3-478A-8EAA-454503A79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3B47F-0283-4866-9C52-4EF5DB4CDAC2}"/>
              </a:ext>
            </a:extLst>
          </p:cNvPr>
          <p:cNvSpPr>
            <a:spLocks noGrp="1"/>
          </p:cNvSpPr>
          <p:nvPr>
            <p:ph type="dt" sz="half" idx="10"/>
          </p:nvPr>
        </p:nvSpPr>
        <p:spPr/>
        <p:txBody>
          <a:bodyPr/>
          <a:lstStyle/>
          <a:p>
            <a:fld id="{44E2F866-F55E-496C-9FCD-AEB6CA8E62FA}" type="datetimeFigureOut">
              <a:rPr lang="en-US" smtClean="0"/>
              <a:t>11/18/2020</a:t>
            </a:fld>
            <a:endParaRPr lang="en-US"/>
          </a:p>
        </p:txBody>
      </p:sp>
      <p:sp>
        <p:nvSpPr>
          <p:cNvPr id="6" name="Footer Placeholder 5">
            <a:extLst>
              <a:ext uri="{FF2B5EF4-FFF2-40B4-BE49-F238E27FC236}">
                <a16:creationId xmlns:a16="http://schemas.microsoft.com/office/drawing/2014/main" id="{E799F166-3016-46C0-A8CC-EF62432F86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511247-4309-43AB-AC32-2C653FBAAD05}"/>
              </a:ext>
            </a:extLst>
          </p:cNvPr>
          <p:cNvSpPr>
            <a:spLocks noGrp="1"/>
          </p:cNvSpPr>
          <p:nvPr>
            <p:ph type="sldNum" sz="quarter" idx="12"/>
          </p:nvPr>
        </p:nvSpPr>
        <p:spPr/>
        <p:txBody>
          <a:bodyPr/>
          <a:lstStyle/>
          <a:p>
            <a:fld id="{2A3537C3-0643-4566-BFDB-A5516BACC762}" type="slidenum">
              <a:rPr lang="en-US" smtClean="0"/>
              <a:t>‹#›</a:t>
            </a:fld>
            <a:endParaRPr lang="en-US"/>
          </a:p>
        </p:txBody>
      </p:sp>
    </p:spTree>
    <p:extLst>
      <p:ext uri="{BB962C8B-B14F-4D97-AF65-F5344CB8AC3E}">
        <p14:creationId xmlns:p14="http://schemas.microsoft.com/office/powerpoint/2010/main" val="356820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FCFE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25EDE1-DA68-4A5C-AA8D-05BA633BD4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C78E94-40F4-45FD-A130-D5B54CCC5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96A06-35D8-423B-9599-253DFA731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2F866-F55E-496C-9FCD-AEB6CA8E62FA}" type="datetimeFigureOut">
              <a:rPr lang="en-US" smtClean="0"/>
              <a:t>11/18/2020</a:t>
            </a:fld>
            <a:endParaRPr lang="en-US"/>
          </a:p>
        </p:txBody>
      </p:sp>
      <p:sp>
        <p:nvSpPr>
          <p:cNvPr id="5" name="Footer Placeholder 4">
            <a:extLst>
              <a:ext uri="{FF2B5EF4-FFF2-40B4-BE49-F238E27FC236}">
                <a16:creationId xmlns:a16="http://schemas.microsoft.com/office/drawing/2014/main" id="{25FE1FB9-23F7-4A22-8F24-AC2064014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CFA42-5F7E-4C58-B4B6-FC6F07006C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537C3-0643-4566-BFDB-A5516BACC762}" type="slidenum">
              <a:rPr lang="en-US" smtClean="0"/>
              <a:t>‹#›</a:t>
            </a:fld>
            <a:endParaRPr lang="en-US"/>
          </a:p>
        </p:txBody>
      </p:sp>
    </p:spTree>
    <p:extLst>
      <p:ext uri="{BB962C8B-B14F-4D97-AF65-F5344CB8AC3E}">
        <p14:creationId xmlns:p14="http://schemas.microsoft.com/office/powerpoint/2010/main" val="2986354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22DE2-8785-4A0E-8855-A151587D4C7D}"/>
              </a:ext>
            </a:extLst>
          </p:cNvPr>
          <p:cNvSpPr>
            <a:spLocks noGrp="1"/>
          </p:cNvSpPr>
          <p:nvPr>
            <p:ph type="ctrTitle"/>
          </p:nvPr>
        </p:nvSpPr>
        <p:spPr/>
        <p:txBody>
          <a:bodyPr/>
          <a:lstStyle/>
          <a:p>
            <a:r>
              <a:rPr lang="en-US" dirty="0"/>
              <a:t>Lavender: Here, There, &amp; Everywhere!</a:t>
            </a:r>
          </a:p>
        </p:txBody>
      </p:sp>
      <p:sp>
        <p:nvSpPr>
          <p:cNvPr id="3" name="Subtitle 2">
            <a:extLst>
              <a:ext uri="{FF2B5EF4-FFF2-40B4-BE49-F238E27FC236}">
                <a16:creationId xmlns:a16="http://schemas.microsoft.com/office/drawing/2014/main" id="{BFEC792F-28E4-4D1B-ACDF-669F007A8E90}"/>
              </a:ext>
            </a:extLst>
          </p:cNvPr>
          <p:cNvSpPr>
            <a:spLocks noGrp="1"/>
          </p:cNvSpPr>
          <p:nvPr>
            <p:ph type="subTitle" idx="1"/>
          </p:nvPr>
        </p:nvSpPr>
        <p:spPr/>
        <p:txBody>
          <a:bodyPr/>
          <a:lstStyle/>
          <a:p>
            <a:r>
              <a:rPr lang="en-US" dirty="0"/>
              <a:t>Find out where lavender grows!</a:t>
            </a:r>
          </a:p>
        </p:txBody>
      </p:sp>
    </p:spTree>
    <p:extLst>
      <p:ext uri="{BB962C8B-B14F-4D97-AF65-F5344CB8AC3E}">
        <p14:creationId xmlns:p14="http://schemas.microsoft.com/office/powerpoint/2010/main" val="184633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45ED-FF4D-4372-8550-29373FAB22A5}"/>
              </a:ext>
            </a:extLst>
          </p:cNvPr>
          <p:cNvSpPr>
            <a:spLocks noGrp="1"/>
          </p:cNvSpPr>
          <p:nvPr>
            <p:ph type="title"/>
          </p:nvPr>
        </p:nvSpPr>
        <p:spPr/>
        <p:txBody>
          <a:bodyPr/>
          <a:lstStyle/>
          <a:p>
            <a:r>
              <a:rPr lang="en-US" dirty="0"/>
              <a:t>Bulgaria</a:t>
            </a:r>
          </a:p>
        </p:txBody>
      </p:sp>
      <p:pic>
        <p:nvPicPr>
          <p:cNvPr id="5" name="Picture 4" descr="A picture containing drawing&#10;&#10;Description automatically generated">
            <a:extLst>
              <a:ext uri="{FF2B5EF4-FFF2-40B4-BE49-F238E27FC236}">
                <a16:creationId xmlns:a16="http://schemas.microsoft.com/office/drawing/2014/main" id="{465EAC08-A24C-4F07-B38C-6CB1A8A9FD2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42660" y="1690688"/>
            <a:ext cx="7906679" cy="4210050"/>
          </a:xfrm>
          <a:prstGeom prst="rect">
            <a:avLst/>
          </a:prstGeom>
        </p:spPr>
      </p:pic>
    </p:spTree>
    <p:extLst>
      <p:ext uri="{BB962C8B-B14F-4D97-AF65-F5344CB8AC3E}">
        <p14:creationId xmlns:p14="http://schemas.microsoft.com/office/powerpoint/2010/main" val="1225199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E54D6-4305-40B9-86A1-AFB9962B140A}"/>
              </a:ext>
            </a:extLst>
          </p:cNvPr>
          <p:cNvSpPr>
            <a:spLocks noGrp="1"/>
          </p:cNvSpPr>
          <p:nvPr>
            <p:ph type="title"/>
          </p:nvPr>
        </p:nvSpPr>
        <p:spPr/>
        <p:txBody>
          <a:bodyPr/>
          <a:lstStyle/>
          <a:p>
            <a:r>
              <a:rPr lang="en-US" dirty="0"/>
              <a:t>Bulgaria:</a:t>
            </a:r>
            <a:br>
              <a:rPr lang="en-US" dirty="0"/>
            </a:br>
            <a:r>
              <a:rPr lang="en-US" dirty="0"/>
              <a:t>Pure Bulgarian Lavender</a:t>
            </a:r>
          </a:p>
        </p:txBody>
      </p:sp>
      <p:pic>
        <p:nvPicPr>
          <p:cNvPr id="5" name="Content Placeholder 4" descr="A person in a striped shirt and smiling at the camera&#10;&#10;Description automatically generated">
            <a:extLst>
              <a:ext uri="{FF2B5EF4-FFF2-40B4-BE49-F238E27FC236}">
                <a16:creationId xmlns:a16="http://schemas.microsoft.com/office/drawing/2014/main" id="{91408223-7E23-4A5B-A436-D8A33D6A2CE3}"/>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248363" y="2353732"/>
            <a:ext cx="2795011" cy="3913015"/>
          </a:xfrm>
        </p:spPr>
      </p:pic>
      <p:pic>
        <p:nvPicPr>
          <p:cNvPr id="7" name="Picture 6" descr="A close up of a green field&#10;&#10;Description automatically generated">
            <a:extLst>
              <a:ext uri="{FF2B5EF4-FFF2-40B4-BE49-F238E27FC236}">
                <a16:creationId xmlns:a16="http://schemas.microsoft.com/office/drawing/2014/main" id="{FF987002-09D9-43B4-94E1-449BF3C3A8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9793" y="3547155"/>
            <a:ext cx="8156073" cy="2945721"/>
          </a:xfrm>
          <a:prstGeom prst="rect">
            <a:avLst/>
          </a:prstGeom>
        </p:spPr>
      </p:pic>
      <p:pic>
        <p:nvPicPr>
          <p:cNvPr id="9" name="Picture 8" descr="A group of purple flowers in a field&#10;&#10;Description automatically generated">
            <a:extLst>
              <a:ext uri="{FF2B5EF4-FFF2-40B4-BE49-F238E27FC236}">
                <a16:creationId xmlns:a16="http://schemas.microsoft.com/office/drawing/2014/main" id="{BEFFD8A8-172B-46D8-B30E-31ABC450E34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20590" y="669747"/>
            <a:ext cx="2574785" cy="2557846"/>
          </a:xfrm>
          <a:prstGeom prst="rect">
            <a:avLst/>
          </a:prstGeom>
        </p:spPr>
      </p:pic>
    </p:spTree>
    <p:extLst>
      <p:ext uri="{BB962C8B-B14F-4D97-AF65-F5344CB8AC3E}">
        <p14:creationId xmlns:p14="http://schemas.microsoft.com/office/powerpoint/2010/main" val="153706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CFE3"/>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EFC38-B90F-4A07-B7D0-A4360DFF70E8}"/>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5200"/>
              <a:t>France</a:t>
            </a:r>
          </a:p>
        </p:txBody>
      </p:sp>
      <p:pic>
        <p:nvPicPr>
          <p:cNvPr id="5" name="Picture 4" descr="A picture containing weapon, engine&#10;&#10;Description automatically generated">
            <a:extLst>
              <a:ext uri="{FF2B5EF4-FFF2-40B4-BE49-F238E27FC236}">
                <a16:creationId xmlns:a16="http://schemas.microsoft.com/office/drawing/2014/main" id="{C966004C-CA67-4A86-9DBE-4A532C2922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803" r="-2" b="17821"/>
          <a:stretch/>
        </p:blipFill>
        <p:spPr>
          <a:xfrm>
            <a:off x="838200" y="1690688"/>
            <a:ext cx="10512547" cy="4450303"/>
          </a:xfrm>
          <a:prstGeom prst="rect">
            <a:avLst/>
          </a:prstGeom>
        </p:spPr>
      </p:pic>
    </p:spTree>
    <p:extLst>
      <p:ext uri="{BB962C8B-B14F-4D97-AF65-F5344CB8AC3E}">
        <p14:creationId xmlns:p14="http://schemas.microsoft.com/office/powerpoint/2010/main" val="232790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2119-0BB1-45AB-A167-2946B41F4FB7}"/>
              </a:ext>
            </a:extLst>
          </p:cNvPr>
          <p:cNvSpPr>
            <a:spLocks noGrp="1"/>
          </p:cNvSpPr>
          <p:nvPr>
            <p:ph type="title"/>
          </p:nvPr>
        </p:nvSpPr>
        <p:spPr/>
        <p:txBody>
          <a:bodyPr/>
          <a:lstStyle/>
          <a:p>
            <a:r>
              <a:rPr lang="en-US" dirty="0"/>
              <a:t>France- Les Grandes </a:t>
            </a:r>
            <a:r>
              <a:rPr lang="en-US" dirty="0" err="1"/>
              <a:t>Pourraches</a:t>
            </a:r>
            <a:endParaRPr lang="en-US" dirty="0"/>
          </a:p>
        </p:txBody>
      </p:sp>
      <p:pic>
        <p:nvPicPr>
          <p:cNvPr id="5" name="Content Placeholder 4" descr="A person posing for the camera&#10;&#10;Description automatically generated">
            <a:extLst>
              <a:ext uri="{FF2B5EF4-FFF2-40B4-BE49-F238E27FC236}">
                <a16:creationId xmlns:a16="http://schemas.microsoft.com/office/drawing/2014/main" id="{0DE824F4-DC4A-4A23-B542-3724353B8A4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24790" y="1534922"/>
            <a:ext cx="4206012" cy="2976563"/>
          </a:xfrm>
        </p:spPr>
      </p:pic>
      <p:sp>
        <p:nvSpPr>
          <p:cNvPr id="6" name="TextBox 5">
            <a:extLst>
              <a:ext uri="{FF2B5EF4-FFF2-40B4-BE49-F238E27FC236}">
                <a16:creationId xmlns:a16="http://schemas.microsoft.com/office/drawing/2014/main" id="{AF2D426B-13D0-4835-9F52-4E60390F9325}"/>
              </a:ext>
            </a:extLst>
          </p:cNvPr>
          <p:cNvSpPr txBox="1"/>
          <p:nvPr/>
        </p:nvSpPr>
        <p:spPr>
          <a:xfrm>
            <a:off x="1302895" y="4511485"/>
            <a:ext cx="2180020" cy="369332"/>
          </a:xfrm>
          <a:prstGeom prst="rect">
            <a:avLst/>
          </a:prstGeom>
          <a:noFill/>
        </p:spPr>
        <p:txBody>
          <a:bodyPr wrap="none" rtlCol="0">
            <a:spAutoFit/>
          </a:bodyPr>
          <a:lstStyle/>
          <a:p>
            <a:r>
              <a:rPr lang="en-US" dirty="0"/>
              <a:t>Photo: Johann </a:t>
            </a:r>
            <a:r>
              <a:rPr lang="en-US" dirty="0" err="1"/>
              <a:t>Vervin</a:t>
            </a:r>
            <a:endParaRPr lang="en-US" dirty="0"/>
          </a:p>
        </p:txBody>
      </p:sp>
      <p:sp>
        <p:nvSpPr>
          <p:cNvPr id="7" name="AutoShape 2" descr="Recolte_3">
            <a:extLst>
              <a:ext uri="{FF2B5EF4-FFF2-40B4-BE49-F238E27FC236}">
                <a16:creationId xmlns:a16="http://schemas.microsoft.com/office/drawing/2014/main" id="{82BDA863-5FB4-41C6-8E54-0C85CDF20A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descr="A truck traveling down a dirt road&#10;&#10;Description automatically generated">
            <a:extLst>
              <a:ext uri="{FF2B5EF4-FFF2-40B4-BE49-F238E27FC236}">
                <a16:creationId xmlns:a16="http://schemas.microsoft.com/office/drawing/2014/main" id="{CD77D880-AA47-43E4-A051-C45ADC5E22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4610" y="1375149"/>
            <a:ext cx="3552600" cy="2483645"/>
          </a:xfrm>
          <a:prstGeom prst="rect">
            <a:avLst/>
          </a:prstGeom>
        </p:spPr>
      </p:pic>
      <p:pic>
        <p:nvPicPr>
          <p:cNvPr id="16" name="Picture 15" descr="A person standing in front of a window&#10;&#10;Description automatically generated">
            <a:extLst>
              <a:ext uri="{FF2B5EF4-FFF2-40B4-BE49-F238E27FC236}">
                <a16:creationId xmlns:a16="http://schemas.microsoft.com/office/drawing/2014/main" id="{4C922032-9D35-4C74-9E06-1A05791D7B8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85922" y="3023203"/>
            <a:ext cx="3273568" cy="3571718"/>
          </a:xfrm>
          <a:prstGeom prst="rect">
            <a:avLst/>
          </a:prstGeom>
        </p:spPr>
      </p:pic>
    </p:spTree>
    <p:extLst>
      <p:ext uri="{BB962C8B-B14F-4D97-AF65-F5344CB8AC3E}">
        <p14:creationId xmlns:p14="http://schemas.microsoft.com/office/powerpoint/2010/main" val="408649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92F3-E749-4129-AF4C-FA98A4F189DC}"/>
              </a:ext>
            </a:extLst>
          </p:cNvPr>
          <p:cNvSpPr>
            <a:spLocks noGrp="1"/>
          </p:cNvSpPr>
          <p:nvPr>
            <p:ph type="title"/>
          </p:nvPr>
        </p:nvSpPr>
        <p:spPr/>
        <p:txBody>
          <a:bodyPr/>
          <a:lstStyle/>
          <a:p>
            <a:r>
              <a:rPr lang="en-US" dirty="0"/>
              <a:t>Australia</a:t>
            </a:r>
          </a:p>
        </p:txBody>
      </p:sp>
      <p:pic>
        <p:nvPicPr>
          <p:cNvPr id="5" name="Picture 4" descr="A picture containing drawing&#10;&#10;Description automatically generated">
            <a:extLst>
              <a:ext uri="{FF2B5EF4-FFF2-40B4-BE49-F238E27FC236}">
                <a16:creationId xmlns:a16="http://schemas.microsoft.com/office/drawing/2014/main" id="{799EAF53-3ACC-45E1-AB68-A7F89703C99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7174" y="1627373"/>
            <a:ext cx="9137651" cy="4865502"/>
          </a:xfrm>
          <a:prstGeom prst="rect">
            <a:avLst/>
          </a:prstGeom>
        </p:spPr>
      </p:pic>
    </p:spTree>
    <p:extLst>
      <p:ext uri="{BB962C8B-B14F-4D97-AF65-F5344CB8AC3E}">
        <p14:creationId xmlns:p14="http://schemas.microsoft.com/office/powerpoint/2010/main" val="202921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4991-132B-4606-BDC9-658A87C26803}"/>
              </a:ext>
            </a:extLst>
          </p:cNvPr>
          <p:cNvSpPr>
            <a:spLocks noGrp="1"/>
          </p:cNvSpPr>
          <p:nvPr>
            <p:ph type="title"/>
          </p:nvPr>
        </p:nvSpPr>
        <p:spPr/>
        <p:txBody>
          <a:bodyPr/>
          <a:lstStyle/>
          <a:p>
            <a:r>
              <a:rPr lang="en-US" dirty="0"/>
              <a:t>Australia- </a:t>
            </a:r>
            <a:r>
              <a:rPr lang="en-US" dirty="0" err="1"/>
              <a:t>Warrantina</a:t>
            </a:r>
            <a:r>
              <a:rPr lang="en-US" dirty="0"/>
              <a:t> Lavender Farm</a:t>
            </a:r>
          </a:p>
        </p:txBody>
      </p:sp>
      <p:pic>
        <p:nvPicPr>
          <p:cNvPr id="5" name="Picture 4">
            <a:extLst>
              <a:ext uri="{FF2B5EF4-FFF2-40B4-BE49-F238E27FC236}">
                <a16:creationId xmlns:a16="http://schemas.microsoft.com/office/drawing/2014/main" id="{F709FD2F-5A6C-4D4B-B24A-1036420104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6262" y="1690688"/>
            <a:ext cx="6210923" cy="3493644"/>
          </a:xfrm>
          <a:prstGeom prst="rect">
            <a:avLst/>
          </a:prstGeom>
        </p:spPr>
      </p:pic>
      <p:pic>
        <p:nvPicPr>
          <p:cNvPr id="8" name="Picture 7" descr="A person standing in a garden&#10;&#10;Description automatically generated">
            <a:extLst>
              <a:ext uri="{FF2B5EF4-FFF2-40B4-BE49-F238E27FC236}">
                <a16:creationId xmlns:a16="http://schemas.microsoft.com/office/drawing/2014/main" id="{5B715847-95D7-4818-A1C4-D5174A6DF2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775" y="2681091"/>
            <a:ext cx="4987954" cy="3319256"/>
          </a:xfrm>
          <a:prstGeom prst="rect">
            <a:avLst/>
          </a:prstGeom>
        </p:spPr>
      </p:pic>
    </p:spTree>
    <p:extLst>
      <p:ext uri="{BB962C8B-B14F-4D97-AF65-F5344CB8AC3E}">
        <p14:creationId xmlns:p14="http://schemas.microsoft.com/office/powerpoint/2010/main" val="391428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3C9A-933C-46DD-AAB2-C23005DB6608}"/>
              </a:ext>
            </a:extLst>
          </p:cNvPr>
          <p:cNvSpPr>
            <a:spLocks noGrp="1"/>
          </p:cNvSpPr>
          <p:nvPr>
            <p:ph type="title"/>
          </p:nvPr>
        </p:nvSpPr>
        <p:spPr/>
        <p:txBody>
          <a:bodyPr/>
          <a:lstStyle/>
          <a:p>
            <a:r>
              <a:rPr lang="en-US" dirty="0"/>
              <a:t>Lavender: Here</a:t>
            </a:r>
          </a:p>
        </p:txBody>
      </p:sp>
      <p:sp>
        <p:nvSpPr>
          <p:cNvPr id="3" name="Content Placeholder 2">
            <a:extLst>
              <a:ext uri="{FF2B5EF4-FFF2-40B4-BE49-F238E27FC236}">
                <a16:creationId xmlns:a16="http://schemas.microsoft.com/office/drawing/2014/main" id="{2C056B59-7AF2-4995-B0E0-02D839496FD0}"/>
              </a:ext>
            </a:extLst>
          </p:cNvPr>
          <p:cNvSpPr>
            <a:spLocks noGrp="1"/>
          </p:cNvSpPr>
          <p:nvPr>
            <p:ph idx="1"/>
          </p:nvPr>
        </p:nvSpPr>
        <p:spPr/>
        <p:txBody>
          <a:bodyPr/>
          <a:lstStyle/>
          <a:p>
            <a:r>
              <a:rPr lang="en-US" dirty="0"/>
              <a:t>Lavender is a specialty crop in Iowa</a:t>
            </a:r>
          </a:p>
          <a:p>
            <a:r>
              <a:rPr lang="en-US" dirty="0"/>
              <a:t>Not many farmers grow it, but it does grow well in Western Iowa, in the Loess Hills region. </a:t>
            </a:r>
          </a:p>
          <a:p>
            <a:r>
              <a:rPr lang="en-US" dirty="0"/>
              <a:t>Let’s meet one farmer who grows it! </a:t>
            </a:r>
          </a:p>
        </p:txBody>
      </p:sp>
    </p:spTree>
    <p:extLst>
      <p:ext uri="{BB962C8B-B14F-4D97-AF65-F5344CB8AC3E}">
        <p14:creationId xmlns:p14="http://schemas.microsoft.com/office/powerpoint/2010/main" val="93472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4F629-3909-45AA-B65C-F8A419B48331}"/>
              </a:ext>
            </a:extLst>
          </p:cNvPr>
          <p:cNvSpPr>
            <a:spLocks noGrp="1"/>
          </p:cNvSpPr>
          <p:nvPr>
            <p:ph type="title"/>
          </p:nvPr>
        </p:nvSpPr>
        <p:spPr/>
        <p:txBody>
          <a:bodyPr/>
          <a:lstStyle/>
          <a:p>
            <a:r>
              <a:rPr lang="en-US" dirty="0"/>
              <a:t>Loess Hills Lavender Farm</a:t>
            </a:r>
          </a:p>
        </p:txBody>
      </p:sp>
      <p:pic>
        <p:nvPicPr>
          <p:cNvPr id="5" name="Content Placeholder 4" descr="A person that is standing in the grass&#10;&#10;Description automatically generated">
            <a:extLst>
              <a:ext uri="{FF2B5EF4-FFF2-40B4-BE49-F238E27FC236}">
                <a16:creationId xmlns:a16="http://schemas.microsoft.com/office/drawing/2014/main" id="{A7BA0890-6606-4E4F-98F3-713632321DD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069304" y="1590149"/>
            <a:ext cx="3804991" cy="2174281"/>
          </a:xfrm>
        </p:spPr>
      </p:pic>
      <p:pic>
        <p:nvPicPr>
          <p:cNvPr id="7" name="Picture 6" descr="Map&#10;&#10;Description automatically generated">
            <a:extLst>
              <a:ext uri="{FF2B5EF4-FFF2-40B4-BE49-F238E27FC236}">
                <a16:creationId xmlns:a16="http://schemas.microsoft.com/office/drawing/2014/main" id="{AFDC5D22-24E8-4559-A7CB-9115250CFE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89534" y="1590149"/>
            <a:ext cx="5553829" cy="4124483"/>
          </a:xfrm>
          <a:prstGeom prst="rect">
            <a:avLst/>
          </a:prstGeom>
        </p:spPr>
      </p:pic>
      <p:pic>
        <p:nvPicPr>
          <p:cNvPr id="9" name="Picture 8" descr="A field of dirt and grass&#10;&#10;Description automatically generated">
            <a:extLst>
              <a:ext uri="{FF2B5EF4-FFF2-40B4-BE49-F238E27FC236}">
                <a16:creationId xmlns:a16="http://schemas.microsoft.com/office/drawing/2014/main" id="{5DDB70C9-56B4-4639-B59C-427F06B635E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0" y="3924826"/>
            <a:ext cx="4267200" cy="2686050"/>
          </a:xfrm>
          <a:prstGeom prst="rect">
            <a:avLst/>
          </a:prstGeom>
        </p:spPr>
      </p:pic>
    </p:spTree>
    <p:extLst>
      <p:ext uri="{BB962C8B-B14F-4D97-AF65-F5344CB8AC3E}">
        <p14:creationId xmlns:p14="http://schemas.microsoft.com/office/powerpoint/2010/main" val="62344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714C-C678-43E0-9128-E43A9C7C72A2}"/>
              </a:ext>
            </a:extLst>
          </p:cNvPr>
          <p:cNvSpPr>
            <a:spLocks noGrp="1"/>
          </p:cNvSpPr>
          <p:nvPr>
            <p:ph type="title"/>
          </p:nvPr>
        </p:nvSpPr>
        <p:spPr/>
        <p:txBody>
          <a:bodyPr/>
          <a:lstStyle/>
          <a:p>
            <a:r>
              <a:rPr lang="en-US" dirty="0"/>
              <a:t>Lavender: There</a:t>
            </a:r>
          </a:p>
        </p:txBody>
      </p:sp>
      <p:sp>
        <p:nvSpPr>
          <p:cNvPr id="3" name="Content Placeholder 2">
            <a:extLst>
              <a:ext uri="{FF2B5EF4-FFF2-40B4-BE49-F238E27FC236}">
                <a16:creationId xmlns:a16="http://schemas.microsoft.com/office/drawing/2014/main" id="{E0AC241F-D623-42C8-9EB1-CE17AFCFA507}"/>
              </a:ext>
            </a:extLst>
          </p:cNvPr>
          <p:cNvSpPr>
            <a:spLocks noGrp="1"/>
          </p:cNvSpPr>
          <p:nvPr>
            <p:ph idx="1"/>
          </p:nvPr>
        </p:nvSpPr>
        <p:spPr/>
        <p:txBody>
          <a:bodyPr/>
          <a:lstStyle/>
          <a:p>
            <a:r>
              <a:rPr lang="en-US" dirty="0"/>
              <a:t>Lavender is grown around the United States! Let’s look at a plant hardiness map</a:t>
            </a:r>
          </a:p>
          <a:p>
            <a:r>
              <a:rPr lang="en-US" dirty="0"/>
              <a:t>We can use the plant hardiness map to see where lavender survives. </a:t>
            </a:r>
          </a:p>
          <a:p>
            <a:r>
              <a:rPr lang="en-US" dirty="0"/>
              <a:t>Lavender can survive in hardiness zones from 5-9, depending on what type it is. </a:t>
            </a:r>
          </a:p>
        </p:txBody>
      </p:sp>
    </p:spTree>
    <p:extLst>
      <p:ext uri="{BB962C8B-B14F-4D97-AF65-F5344CB8AC3E}">
        <p14:creationId xmlns:p14="http://schemas.microsoft.com/office/powerpoint/2010/main" val="371356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3E09-BD2F-4842-9350-FE13F13BA1DA}"/>
              </a:ext>
            </a:extLst>
          </p:cNvPr>
          <p:cNvSpPr>
            <a:spLocks noGrp="1"/>
          </p:cNvSpPr>
          <p:nvPr>
            <p:ph type="title"/>
          </p:nvPr>
        </p:nvSpPr>
        <p:spPr/>
        <p:txBody>
          <a:bodyPr/>
          <a:lstStyle/>
          <a:p>
            <a:r>
              <a:rPr lang="en-US" dirty="0"/>
              <a:t>Plant Hardiness Map</a:t>
            </a:r>
          </a:p>
        </p:txBody>
      </p:sp>
      <p:pic>
        <p:nvPicPr>
          <p:cNvPr id="17" name="Content Placeholder 16" descr="Map&#10;&#10;Description automatically generated">
            <a:extLst>
              <a:ext uri="{FF2B5EF4-FFF2-40B4-BE49-F238E27FC236}">
                <a16:creationId xmlns:a16="http://schemas.microsoft.com/office/drawing/2014/main" id="{CB09EB6D-E31E-4A44-9F67-20DBF63B6CE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868149" y="1285979"/>
            <a:ext cx="8455702" cy="5336252"/>
          </a:xfrm>
        </p:spPr>
      </p:pic>
    </p:spTree>
    <p:extLst>
      <p:ext uri="{BB962C8B-B14F-4D97-AF65-F5344CB8AC3E}">
        <p14:creationId xmlns:p14="http://schemas.microsoft.com/office/powerpoint/2010/main" val="196845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7EFE-47A0-419C-B38F-882D0CCCF8DC}"/>
              </a:ext>
            </a:extLst>
          </p:cNvPr>
          <p:cNvSpPr>
            <a:spLocks noGrp="1"/>
          </p:cNvSpPr>
          <p:nvPr>
            <p:ph type="title"/>
          </p:nvPr>
        </p:nvSpPr>
        <p:spPr/>
        <p:txBody>
          <a:bodyPr>
            <a:normAutofit fontScale="90000"/>
          </a:bodyPr>
          <a:lstStyle/>
          <a:p>
            <a:r>
              <a:rPr lang="en-US" dirty="0"/>
              <a:t>Let’s meet some farmers from across the United States</a:t>
            </a:r>
            <a:br>
              <a:rPr lang="en-US" dirty="0"/>
            </a:br>
            <a:r>
              <a:rPr lang="en-US" dirty="0"/>
              <a:t>Texas- Lacey Farms</a:t>
            </a:r>
          </a:p>
        </p:txBody>
      </p:sp>
      <p:pic>
        <p:nvPicPr>
          <p:cNvPr id="5" name="Picture 4" descr="A house with trees in the background&#10;&#10;Description automatically generated">
            <a:extLst>
              <a:ext uri="{FF2B5EF4-FFF2-40B4-BE49-F238E27FC236}">
                <a16:creationId xmlns:a16="http://schemas.microsoft.com/office/drawing/2014/main" id="{035DAC49-04EC-4BDB-A148-DA1EAA61D7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1075" y="4645113"/>
            <a:ext cx="6096001" cy="2096714"/>
          </a:xfrm>
          <a:prstGeom prst="rect">
            <a:avLst/>
          </a:prstGeom>
        </p:spPr>
      </p:pic>
      <p:pic>
        <p:nvPicPr>
          <p:cNvPr id="11" name="Picture 10" descr="A group of people posing for the camera&#10;&#10;Description automatically generated">
            <a:extLst>
              <a:ext uri="{FF2B5EF4-FFF2-40B4-BE49-F238E27FC236}">
                <a16:creationId xmlns:a16="http://schemas.microsoft.com/office/drawing/2014/main" id="{4C90110E-92C6-4911-87AD-6E6437099E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65495" y="1260761"/>
            <a:ext cx="2881234" cy="2823609"/>
          </a:xfrm>
          <a:prstGeom prst="rect">
            <a:avLst/>
          </a:prstGeom>
        </p:spPr>
      </p:pic>
      <p:pic>
        <p:nvPicPr>
          <p:cNvPr id="13" name="Picture 12" descr="A close up of a flower garden&#10;&#10;Description automatically generated">
            <a:extLst>
              <a:ext uri="{FF2B5EF4-FFF2-40B4-BE49-F238E27FC236}">
                <a16:creationId xmlns:a16="http://schemas.microsoft.com/office/drawing/2014/main" id="{D0D487DA-376E-4FC6-8304-256763DF83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5486" y="2869861"/>
            <a:ext cx="5023884" cy="2823609"/>
          </a:xfrm>
          <a:prstGeom prst="rect">
            <a:avLst/>
          </a:prstGeom>
        </p:spPr>
      </p:pic>
    </p:spTree>
    <p:extLst>
      <p:ext uri="{BB962C8B-B14F-4D97-AF65-F5344CB8AC3E}">
        <p14:creationId xmlns:p14="http://schemas.microsoft.com/office/powerpoint/2010/main" val="84674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F5D0-0A10-412A-8357-FE1DAFC80FE7}"/>
              </a:ext>
            </a:extLst>
          </p:cNvPr>
          <p:cNvSpPr>
            <a:spLocks noGrp="1"/>
          </p:cNvSpPr>
          <p:nvPr>
            <p:ph type="title"/>
          </p:nvPr>
        </p:nvSpPr>
        <p:spPr/>
        <p:txBody>
          <a:bodyPr/>
          <a:lstStyle/>
          <a:p>
            <a:r>
              <a:rPr lang="en-US" dirty="0"/>
              <a:t>Washington- Washington Lavender</a:t>
            </a:r>
          </a:p>
        </p:txBody>
      </p:sp>
      <p:pic>
        <p:nvPicPr>
          <p:cNvPr id="5" name="Content Placeholder 4" descr="A person standing in front of a house&#10;&#10;Description automatically generated">
            <a:extLst>
              <a:ext uri="{FF2B5EF4-FFF2-40B4-BE49-F238E27FC236}">
                <a16:creationId xmlns:a16="http://schemas.microsoft.com/office/drawing/2014/main" id="{24B953F5-9166-4149-B030-A8D7D31C195F}"/>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59982" y="1436401"/>
            <a:ext cx="6837820" cy="4554341"/>
          </a:xfrm>
        </p:spPr>
      </p:pic>
      <p:pic>
        <p:nvPicPr>
          <p:cNvPr id="1026" name="Picture 2" descr="Berry Lavender Syrup">
            <a:extLst>
              <a:ext uri="{FF2B5EF4-FFF2-40B4-BE49-F238E27FC236}">
                <a16:creationId xmlns:a16="http://schemas.microsoft.com/office/drawing/2014/main" id="{29A96D04-5C31-42F7-9BEE-0F291A7623A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76020" y="1436402"/>
            <a:ext cx="3955998" cy="395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43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AB0B-F039-4024-BE27-FCC7EF8B61B5}"/>
              </a:ext>
            </a:extLst>
          </p:cNvPr>
          <p:cNvSpPr>
            <a:spLocks noGrp="1"/>
          </p:cNvSpPr>
          <p:nvPr>
            <p:ph type="title"/>
          </p:nvPr>
        </p:nvSpPr>
        <p:spPr/>
        <p:txBody>
          <a:bodyPr/>
          <a:lstStyle/>
          <a:p>
            <a:r>
              <a:rPr lang="en-US" dirty="0"/>
              <a:t>New York- </a:t>
            </a:r>
            <a:r>
              <a:rPr lang="en-US" dirty="0" err="1"/>
              <a:t>Lavenlair</a:t>
            </a:r>
            <a:r>
              <a:rPr lang="en-US" dirty="0"/>
              <a:t> Farm</a:t>
            </a:r>
          </a:p>
        </p:txBody>
      </p:sp>
      <p:pic>
        <p:nvPicPr>
          <p:cNvPr id="2050" name="Picture 2">
            <a:extLst>
              <a:ext uri="{FF2B5EF4-FFF2-40B4-BE49-F238E27FC236}">
                <a16:creationId xmlns:a16="http://schemas.microsoft.com/office/drawing/2014/main" id="{625DEC55-C4E3-4804-B697-BF91EA532FA8}"/>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85616" y="1518923"/>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4B173BC-C5B5-416F-BDEC-AFBAFB30A2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19737" y="365125"/>
            <a:ext cx="3780019" cy="37800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venlair Farm harvests new award | Local | poststar.com">
            <a:extLst>
              <a:ext uri="{FF2B5EF4-FFF2-40B4-BE49-F238E27FC236}">
                <a16:creationId xmlns:a16="http://schemas.microsoft.com/office/drawing/2014/main" id="{0D6BA8D6-57EC-44D4-87DA-951AD3BB9C5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99407" y="2155004"/>
            <a:ext cx="3343714" cy="398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65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D37-E40D-43C6-B8C0-36A061A40A22}"/>
              </a:ext>
            </a:extLst>
          </p:cNvPr>
          <p:cNvSpPr>
            <a:spLocks noGrp="1"/>
          </p:cNvSpPr>
          <p:nvPr>
            <p:ph type="title"/>
          </p:nvPr>
        </p:nvSpPr>
        <p:spPr/>
        <p:txBody>
          <a:bodyPr/>
          <a:lstStyle/>
          <a:p>
            <a:r>
              <a:rPr lang="en-US" dirty="0"/>
              <a:t>Lavender: Everywhere</a:t>
            </a:r>
          </a:p>
        </p:txBody>
      </p:sp>
      <p:sp>
        <p:nvSpPr>
          <p:cNvPr id="3" name="Content Placeholder 2">
            <a:extLst>
              <a:ext uri="{FF2B5EF4-FFF2-40B4-BE49-F238E27FC236}">
                <a16:creationId xmlns:a16="http://schemas.microsoft.com/office/drawing/2014/main" id="{42B6931D-60ED-4CC6-8A0A-374AD32414DD}"/>
              </a:ext>
            </a:extLst>
          </p:cNvPr>
          <p:cNvSpPr>
            <a:spLocks noGrp="1"/>
          </p:cNvSpPr>
          <p:nvPr>
            <p:ph idx="1"/>
          </p:nvPr>
        </p:nvSpPr>
        <p:spPr/>
        <p:txBody>
          <a:bodyPr/>
          <a:lstStyle/>
          <a:p>
            <a:r>
              <a:rPr lang="en-US" dirty="0"/>
              <a:t>Lavender grows on farms all over the world. Let’s look at some of the countries that grow lavender!</a:t>
            </a:r>
          </a:p>
        </p:txBody>
      </p:sp>
    </p:spTree>
    <p:extLst>
      <p:ext uri="{BB962C8B-B14F-4D97-AF65-F5344CB8AC3E}">
        <p14:creationId xmlns:p14="http://schemas.microsoft.com/office/powerpoint/2010/main" val="3553191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389</Words>
  <Application>Microsoft Office PowerPoint</Application>
  <PresentationFormat>Widescreen</PresentationFormat>
  <Paragraphs>33</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Lavender: Here, There, &amp; Everywhere!</vt:lpstr>
      <vt:lpstr>Lavender: Here</vt:lpstr>
      <vt:lpstr>Loess Hills Lavender Farm</vt:lpstr>
      <vt:lpstr>Lavender: There</vt:lpstr>
      <vt:lpstr>Plant Hardiness Map</vt:lpstr>
      <vt:lpstr>Let’s meet some farmers from across the United States Texas- Lacey Farms</vt:lpstr>
      <vt:lpstr>Washington- Washington Lavender</vt:lpstr>
      <vt:lpstr>New York- Lavenlair Farm</vt:lpstr>
      <vt:lpstr>Lavender: Everywhere</vt:lpstr>
      <vt:lpstr>Bulgaria</vt:lpstr>
      <vt:lpstr>Bulgaria: Pure Bulgarian Lavender</vt:lpstr>
      <vt:lpstr>France</vt:lpstr>
      <vt:lpstr>France- Les Grandes Pourraches</vt:lpstr>
      <vt:lpstr>Australia</vt:lpstr>
      <vt:lpstr>Australia- Warrantina Lavender Farm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Lavender: Here, There, &amp; Everywhere!</dc:title>
  <dc:creator>Ellen Cook</dc:creator>
  <cp:lastModifiedBy>Will Fett</cp:lastModifiedBy>
  <cp:revision>5</cp:revision>
  <dcterms:created xsi:type="dcterms:W3CDTF">2020-10-30T17:47:28Z</dcterms:created>
  <dcterms:modified xsi:type="dcterms:W3CDTF">2020-11-18T20:38:09Z</dcterms:modified>
</cp:coreProperties>
</file>