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11/17/2015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Agriculture and Energy</a:t>
            </a:r>
            <a:endParaRPr lang="en-US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Lesson 1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Agriculture and Energy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U.S. farm production has become increasingly mechanized and requires timely energy supplies at specific stages of the production cycle.</a:t>
            </a:r>
          </a:p>
          <a:p>
            <a:pPr lvl="1"/>
            <a:r>
              <a:rPr lang="en-US" dirty="0"/>
              <a:t>Agriculture spends about $30 billion a year on energy, which is 15% of total production costs.</a:t>
            </a:r>
          </a:p>
          <a:p>
            <a:pPr lvl="1"/>
            <a:r>
              <a:rPr lang="en-US" dirty="0"/>
              <a:t>Unexpected price jumps or energy supply disruptions can easily negatively impact farm revenues.</a:t>
            </a:r>
          </a:p>
          <a:p>
            <a:pPr lvl="1"/>
            <a:r>
              <a:rPr lang="en-US" dirty="0"/>
              <a:t>With agriculture’s large energy inputs, food prices are directly affected by fuel prices.   High Oil Prices = High Food </a:t>
            </a:r>
            <a:r>
              <a:rPr lang="en-US" dirty="0" smtClean="0"/>
              <a:t>Prices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9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Energy Use in Agriculture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dirty="0"/>
              <a:t>Direct Energy (~5% of expenses)</a:t>
            </a:r>
          </a:p>
          <a:p>
            <a:pPr lvl="2"/>
            <a:r>
              <a:rPr lang="en-US" dirty="0"/>
              <a:t>Diesel: tractor field work, irrigation, grain drying</a:t>
            </a:r>
          </a:p>
          <a:p>
            <a:pPr lvl="2"/>
            <a:r>
              <a:rPr lang="en-US" dirty="0"/>
              <a:t>Gasoline: smaller vehicles and older equipment</a:t>
            </a:r>
          </a:p>
          <a:p>
            <a:pPr lvl="2"/>
            <a:r>
              <a:rPr lang="en-US" dirty="0"/>
              <a:t>LP &amp; Natural Gas: grain drying, space and water heating</a:t>
            </a:r>
          </a:p>
          <a:p>
            <a:pPr lvl="2"/>
            <a:r>
              <a:rPr lang="en-US" dirty="0"/>
              <a:t>Electricity: building and equipment operations, grain drying, irrigation</a:t>
            </a:r>
          </a:p>
          <a:p>
            <a:pPr lvl="1"/>
            <a:r>
              <a:rPr lang="en-US" dirty="0"/>
              <a:t>Indirect Energy (~10% of expenses):</a:t>
            </a:r>
          </a:p>
          <a:p>
            <a:pPr lvl="2"/>
            <a:r>
              <a:rPr lang="en-US" dirty="0"/>
              <a:t>Commercial nitrogen fertilizer is made from methane in natural gas</a:t>
            </a:r>
          </a:p>
          <a:p>
            <a:pPr lvl="2"/>
            <a:r>
              <a:rPr lang="en-US" dirty="0"/>
              <a:t>About 5½ gallons of fossil fuels go into fertilizing one acre of soil</a:t>
            </a:r>
          </a:p>
          <a:p>
            <a:pPr lvl="2"/>
            <a:r>
              <a:rPr lang="en-US" dirty="0"/>
              <a:t>Synthetic pesticides are made from energy-intensive chemical processing</a:t>
            </a:r>
          </a:p>
        </p:txBody>
      </p:sp>
    </p:spTree>
    <p:extLst>
      <p:ext uri="{BB962C8B-B14F-4D97-AF65-F5344CB8AC3E}">
        <p14:creationId xmlns:p14="http://schemas.microsoft.com/office/powerpoint/2010/main" val="371876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Corn </a:t>
            </a:r>
            <a:r>
              <a:rPr lang="en-US" dirty="0"/>
              <a:t>and rice have </a:t>
            </a:r>
            <a:r>
              <a:rPr lang="en-US" dirty="0" smtClean="0"/>
              <a:t>high energy-related costs, soybeans </a:t>
            </a:r>
            <a:r>
              <a:rPr lang="en-US" dirty="0"/>
              <a:t>have </a:t>
            </a:r>
            <a:r>
              <a:rPr lang="en-US" dirty="0" smtClean="0"/>
              <a:t>low costs</a:t>
            </a:r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83220" y="2557463"/>
            <a:ext cx="9485850" cy="4026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42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Energy Use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n-US" b="1" dirty="0"/>
              <a:t>Grain Drying: </a:t>
            </a:r>
            <a:r>
              <a:rPr lang="en-US" dirty="0"/>
              <a:t>Farmers use a significant amount of energy to dry crops, such as grain, tobacco, and peanuts. </a:t>
            </a:r>
            <a:endParaRPr lang="en-US" dirty="0" smtClean="0"/>
          </a:p>
          <a:p>
            <a:pPr lvl="0"/>
            <a:r>
              <a:rPr lang="en-US" dirty="0" smtClean="0"/>
              <a:t>Several </a:t>
            </a:r>
            <a:r>
              <a:rPr lang="en-US" dirty="0"/>
              <a:t>types of energy can be used for crop drying, including LP gas, electricity, diesel fuel and natural gas. </a:t>
            </a:r>
            <a:endParaRPr lang="en-US" dirty="0" smtClean="0"/>
          </a:p>
          <a:p>
            <a:pPr lvl="0"/>
            <a:r>
              <a:rPr lang="en-US" dirty="0" smtClean="0"/>
              <a:t>Annual </a:t>
            </a:r>
            <a:r>
              <a:rPr lang="en-US" dirty="0"/>
              <a:t>rainfall can have a significant effect on the amount of energy used to dry crops from year to year. </a:t>
            </a:r>
            <a:endParaRPr lang="en-US" dirty="0" smtClean="0"/>
          </a:p>
          <a:p>
            <a:pPr lvl="0"/>
            <a:r>
              <a:rPr lang="en-US" dirty="0" smtClean="0"/>
              <a:t>For </a:t>
            </a:r>
            <a:r>
              <a:rPr lang="en-US" dirty="0"/>
              <a:t>example, above-average rainfall, especially just prior to harvest time, can increase the moisture level of grain. In order to meet quality standards it may require more energy to dry the grain. </a:t>
            </a:r>
          </a:p>
        </p:txBody>
      </p:sp>
    </p:spTree>
    <p:extLst>
      <p:ext uri="{BB962C8B-B14F-4D97-AF65-F5344CB8AC3E}">
        <p14:creationId xmlns:p14="http://schemas.microsoft.com/office/powerpoint/2010/main" val="1120814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Energy Use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b="1" dirty="0"/>
              <a:t>Livestock: </a:t>
            </a:r>
            <a:endParaRPr lang="en-US" b="1" dirty="0" smtClean="0"/>
          </a:p>
          <a:p>
            <a:pPr lvl="0"/>
            <a:r>
              <a:rPr lang="en-US" dirty="0" smtClean="0"/>
              <a:t>Weather </a:t>
            </a:r>
            <a:r>
              <a:rPr lang="en-US" dirty="0"/>
              <a:t>can also affect the energy used in livestock facilities and other farm buildings that use various forms of energy for heating, cooling, and air circulation. </a:t>
            </a:r>
            <a:endParaRPr lang="en-US" dirty="0" smtClean="0"/>
          </a:p>
          <a:p>
            <a:pPr lvl="0"/>
            <a:r>
              <a:rPr lang="en-US" dirty="0" smtClean="0"/>
              <a:t>Natural </a:t>
            </a:r>
            <a:r>
              <a:rPr lang="en-US" dirty="0"/>
              <a:t>gas is commonly used to control greenhouse temperatures and dairies rely heavily on electricity to power milking machines and other equipment. </a:t>
            </a:r>
          </a:p>
        </p:txBody>
      </p:sp>
    </p:spTree>
    <p:extLst>
      <p:ext uri="{BB962C8B-B14F-4D97-AF65-F5344CB8AC3E}">
        <p14:creationId xmlns:p14="http://schemas.microsoft.com/office/powerpoint/2010/main" val="257259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of Energy Use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b="1" dirty="0"/>
              <a:t>Irrigation: </a:t>
            </a:r>
            <a:r>
              <a:rPr lang="en-US" dirty="0"/>
              <a:t>While many irrigation systems in the U.S. are gravity flow systems that require little or no energy for water distribution, irrigation systems that use pumps to distribute water use energy. </a:t>
            </a:r>
            <a:endParaRPr lang="en-US" dirty="0" smtClean="0"/>
          </a:p>
          <a:p>
            <a:pPr lvl="0"/>
            <a:r>
              <a:rPr lang="en-US" dirty="0" smtClean="0"/>
              <a:t>Based </a:t>
            </a:r>
            <a:r>
              <a:rPr lang="en-US" dirty="0"/>
              <a:t>on the 2003 USDA Farm and Ranch Irrigation Survey, about 43 million acres of U.S. farmland were irrigated with pumps powered by liquid fuels, natural gas and electricity, costing a total of $1.55 billion (USDA NASS 2004). </a:t>
            </a:r>
            <a:endParaRPr lang="en-US" dirty="0" smtClean="0"/>
          </a:p>
          <a:p>
            <a:pPr lvl="0"/>
            <a:r>
              <a:rPr lang="en-US" dirty="0" smtClean="0"/>
              <a:t>Electricity </a:t>
            </a:r>
            <a:r>
              <a:rPr lang="en-US" dirty="0"/>
              <a:t>was the principal power source for these pumps, costing $953 million to irrigate 24.1 million acres at an average cost of $39.50 per acre. </a:t>
            </a:r>
            <a:endParaRPr lang="en-US" dirty="0" smtClean="0"/>
          </a:p>
          <a:p>
            <a:pPr lvl="0"/>
            <a:r>
              <a:rPr lang="en-US" dirty="0" smtClean="0"/>
              <a:t>Diesel </a:t>
            </a:r>
            <a:r>
              <a:rPr lang="en-US" dirty="0"/>
              <a:t>fuel was used to power pumps on about 12 million acres and natural gas was used on about 5 million acres (USDA NASS 2004). </a:t>
            </a:r>
          </a:p>
        </p:txBody>
      </p:sp>
    </p:spTree>
    <p:extLst>
      <p:ext uri="{BB962C8B-B14F-4D97-AF65-F5344CB8AC3E}">
        <p14:creationId xmlns:p14="http://schemas.microsoft.com/office/powerpoint/2010/main" val="123256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Productivity has increase 350% since 1970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00028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Energy efficiency began to improve when farmers began switching from gasoline equipment to more efficient diesel engines and began minimum tillage practices. </a:t>
            </a:r>
            <a:endParaRPr lang="en-US" dirty="0" smtClean="0"/>
          </a:p>
          <a:p>
            <a:pPr lvl="0"/>
            <a:r>
              <a:rPr lang="en-US" dirty="0" smtClean="0"/>
              <a:t>Since </a:t>
            </a:r>
            <a:r>
              <a:rPr lang="en-US" dirty="0"/>
              <a:t>then, more efficient machines and processes have been introduced thanks to advanced technology. </a:t>
            </a:r>
            <a:endParaRPr lang="en-US" dirty="0" smtClean="0"/>
          </a:p>
          <a:p>
            <a:pPr lvl="0"/>
            <a:r>
              <a:rPr lang="en-US" dirty="0" smtClean="0"/>
              <a:t>Changes </a:t>
            </a:r>
            <a:r>
              <a:rPr lang="en-US" dirty="0"/>
              <a:t>in the types of commodities produced have also led to these improvements. </a:t>
            </a:r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/>
              <a:t>introduction of GMO seed has also been attributed to a reduction of on-farm energy inputs.</a:t>
            </a:r>
          </a:p>
        </p:txBody>
      </p:sp>
    </p:spTree>
    <p:extLst>
      <p:ext uri="{BB962C8B-B14F-4D97-AF65-F5344CB8AC3E}">
        <p14:creationId xmlns:p14="http://schemas.microsoft.com/office/powerpoint/2010/main" val="223199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Benefits of using energy to increase agriculture production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0002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Energy use has allowed for fewer humans doing the work. Producers pay less in wages but more for electricity and fuel.</a:t>
            </a:r>
          </a:p>
          <a:p>
            <a:pPr lvl="1"/>
            <a:r>
              <a:rPr lang="en-US" dirty="0"/>
              <a:t>Energy used by the US food system accounted for </a:t>
            </a:r>
            <a:r>
              <a:rPr lang="en-US" b="1" dirty="0" smtClean="0"/>
              <a:t>_____% </a:t>
            </a:r>
            <a:r>
              <a:rPr lang="en-US" b="1" dirty="0"/>
              <a:t>of the increase</a:t>
            </a:r>
            <a:r>
              <a:rPr lang="en-US" dirty="0"/>
              <a:t> in American energy use between 1997 and 2002.</a:t>
            </a:r>
          </a:p>
          <a:p>
            <a:pPr lvl="1"/>
            <a:r>
              <a:rPr lang="en-US" dirty="0"/>
              <a:t>Food system energy use </a:t>
            </a:r>
            <a:r>
              <a:rPr lang="en-US" b="1" dirty="0"/>
              <a:t>increased by </a:t>
            </a:r>
            <a:r>
              <a:rPr lang="en-US" b="1" dirty="0" smtClean="0"/>
              <a:t>____%</a:t>
            </a:r>
            <a:r>
              <a:rPr lang="en-US" dirty="0" smtClean="0"/>
              <a:t> </a:t>
            </a:r>
            <a:r>
              <a:rPr lang="en-US" dirty="0"/>
              <a:t>while total energy use rose by just 3.3%.</a:t>
            </a:r>
          </a:p>
          <a:p>
            <a:pPr lvl="1"/>
            <a:r>
              <a:rPr lang="en-US" dirty="0"/>
              <a:t>Between 1996 and 2006 farm labor use fell by nearly </a:t>
            </a:r>
            <a:r>
              <a:rPr lang="en-US" dirty="0" smtClean="0"/>
              <a:t>____%, </a:t>
            </a:r>
            <a:r>
              <a:rPr lang="en-US" dirty="0"/>
              <a:t>while farm equipment use increased by 10</a:t>
            </a:r>
            <a:r>
              <a:rPr lang="en-US" dirty="0" smtClean="0"/>
              <a:t>%.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69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Benefits of using energy to increase agriculture production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2829790" cy="360002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Commercial farms are using larger machinery, greater mechanization, and higher amounts of nitrogen fertilizers made from methane/natural gas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182" y="1860417"/>
            <a:ext cx="6814669" cy="472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38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/>
              <a:t>U</a:t>
            </a:r>
            <a:r>
              <a:rPr lang="en-US" dirty="0" smtClean="0"/>
              <a:t>sing </a:t>
            </a:r>
            <a:r>
              <a:rPr lang="en-US" dirty="0"/>
              <a:t>energy to increase agriculture production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1" y="2556932"/>
            <a:ext cx="4222172" cy="360002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Iowa farmers spend nearly </a:t>
            </a:r>
            <a:r>
              <a:rPr lang="en-US" dirty="0" smtClean="0"/>
              <a:t>____ </a:t>
            </a:r>
            <a:r>
              <a:rPr lang="en-US" dirty="0"/>
              <a:t>billion dollars a year on energy for crop and livestock </a:t>
            </a:r>
            <a:r>
              <a:rPr lang="en-US" dirty="0" smtClean="0"/>
              <a:t>production</a:t>
            </a:r>
            <a:r>
              <a:rPr lang="en-US" dirty="0"/>
              <a:t> </a:t>
            </a:r>
            <a:r>
              <a:rPr lang="en-US" dirty="0" smtClean="0"/>
              <a:t>and look for ways to save in these expenses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680" y="2369216"/>
            <a:ext cx="4163929" cy="432243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8259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Sustainable Farming Practices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0" y="2556932"/>
            <a:ext cx="9601197" cy="3600028"/>
          </a:xfrm>
        </p:spPr>
        <p:txBody>
          <a:bodyPr>
            <a:normAutofit/>
          </a:bodyPr>
          <a:lstStyle/>
          <a:p>
            <a:pPr lvl="1"/>
            <a:r>
              <a:rPr lang="en-US" b="1" dirty="0"/>
              <a:t>Being less affected by volatile energy prices </a:t>
            </a:r>
            <a:r>
              <a:rPr lang="en-US" dirty="0"/>
              <a:t>is mostly attained through efficiency measures associated with petroleum driven machines. For example, variable-rate technologies (i.e., precision planting &amp; customized N/P/K application) reduces diesel use by tractors and natural gas used in the production of fertilizers (often manufactured overseas).</a:t>
            </a:r>
          </a:p>
          <a:p>
            <a:pPr lvl="1"/>
            <a:r>
              <a:rPr lang="en-US" b="1" dirty="0"/>
              <a:t>Protection of natural resources vital for farming </a:t>
            </a:r>
            <a:r>
              <a:rPr lang="en-US" dirty="0"/>
              <a:t>is a direct effect of less fossil fuel use and its associated pollutants. Clean air, water and soil are essential for productive and sustainable farming.</a:t>
            </a:r>
          </a:p>
        </p:txBody>
      </p:sp>
    </p:spTree>
    <p:extLst>
      <p:ext uri="{BB962C8B-B14F-4D97-AF65-F5344CB8AC3E}">
        <p14:creationId xmlns:p14="http://schemas.microsoft.com/office/powerpoint/2010/main" val="259790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Energy Conservation &amp; Efficiency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0" y="2556932"/>
            <a:ext cx="9601197" cy="3600028"/>
          </a:xfrm>
        </p:spPr>
        <p:txBody>
          <a:bodyPr>
            <a:normAutofit/>
          </a:bodyPr>
          <a:lstStyle/>
          <a:p>
            <a:pPr lvl="1"/>
            <a:r>
              <a:rPr lang="en-US" b="1" dirty="0"/>
              <a:t>Reduced Costs </a:t>
            </a:r>
            <a:r>
              <a:rPr lang="en-US" dirty="0"/>
              <a:t>and </a:t>
            </a:r>
            <a:r>
              <a:rPr lang="en-US" b="1" dirty="0"/>
              <a:t>Increased profits </a:t>
            </a:r>
            <a:r>
              <a:rPr lang="en-US" dirty="0"/>
              <a:t>are attained by lower fuel and energy bills, realized by less energy consumption.</a:t>
            </a:r>
          </a:p>
          <a:p>
            <a:pPr lvl="1"/>
            <a:r>
              <a:rPr lang="en-US" b="1" dirty="0"/>
              <a:t>Improved processes &amp; productivity </a:t>
            </a:r>
            <a:r>
              <a:rPr lang="en-US" dirty="0"/>
              <a:t>are attained through more reliable and efficient equipment that are generally associated with fine-tuning and upgrading equipment for efficiency. For instance, studies have shown higher worker productivity and safety when dairy barns are lit with brighter high-efficiency lights, this is also an example of i</a:t>
            </a:r>
            <a:r>
              <a:rPr lang="en-US" i="1" dirty="0"/>
              <a:t>ncreased profits.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9178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On-Farm Renewable Energy Production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295400" y="2556932"/>
            <a:ext cx="9601197" cy="3600028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On-farm energy conservation and efficiency measures could save up to $1 billion a year.</a:t>
            </a:r>
          </a:p>
          <a:p>
            <a:pPr lvl="1"/>
            <a:r>
              <a:rPr lang="en-US" dirty="0"/>
              <a:t>Farms have great potential to generate renewable energy with their abundant natural resources.</a:t>
            </a:r>
          </a:p>
          <a:p>
            <a:pPr lvl="2"/>
            <a:r>
              <a:rPr lang="en-US" dirty="0"/>
              <a:t>Solar power</a:t>
            </a:r>
          </a:p>
          <a:p>
            <a:pPr lvl="2"/>
            <a:r>
              <a:rPr lang="en-US" dirty="0"/>
              <a:t>Wind power</a:t>
            </a:r>
          </a:p>
          <a:p>
            <a:pPr lvl="2"/>
            <a:r>
              <a:rPr lang="en-US" dirty="0"/>
              <a:t>Hydroelectric</a:t>
            </a:r>
          </a:p>
          <a:p>
            <a:pPr lvl="2"/>
            <a:r>
              <a:rPr lang="en-US" dirty="0"/>
              <a:t>Biomass fuels</a:t>
            </a:r>
          </a:p>
          <a:p>
            <a:pPr lvl="2"/>
            <a:r>
              <a:rPr lang="en-US" dirty="0"/>
              <a:t>Biogas</a:t>
            </a:r>
          </a:p>
          <a:p>
            <a:pPr lvl="2"/>
            <a:r>
              <a:rPr lang="en-US"/>
              <a:t>Geothermal </a:t>
            </a:r>
          </a:p>
        </p:txBody>
      </p:sp>
    </p:spTree>
    <p:extLst>
      <p:ext uri="{BB962C8B-B14F-4D97-AF65-F5344CB8AC3E}">
        <p14:creationId xmlns:p14="http://schemas.microsoft.com/office/powerpoint/2010/main" val="111326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799</TotalTime>
  <Words>934</Words>
  <Application>Microsoft Office PowerPoint</Application>
  <PresentationFormat>Widescreen</PresentationFormat>
  <Paragraphs>61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Century Gothic</vt:lpstr>
      <vt:lpstr>Garamond</vt:lpstr>
      <vt:lpstr>Organic</vt:lpstr>
      <vt:lpstr>Agriculture and Energy</vt:lpstr>
      <vt:lpstr>Agriculture and Energy</vt:lpstr>
      <vt:lpstr>Types of Energy Use in Agriculture</vt:lpstr>
      <vt:lpstr>Corn and rice have high energy-related costs, soybeans have low costs</vt:lpstr>
      <vt:lpstr>Examples of Energy Use</vt:lpstr>
      <vt:lpstr>Examples of Energy Use</vt:lpstr>
      <vt:lpstr>Examples of Energy Use</vt:lpstr>
      <vt:lpstr>Productivity has increase 350% since 1970</vt:lpstr>
      <vt:lpstr>Benefits of using energy to increase agriculture production</vt:lpstr>
      <vt:lpstr>Benefits of using energy to increase agriculture production</vt:lpstr>
      <vt:lpstr>Using energy to increase agriculture production</vt:lpstr>
      <vt:lpstr>Sustainable Farming Practices</vt:lpstr>
      <vt:lpstr>Energy Conservation &amp; Efficiency</vt:lpstr>
      <vt:lpstr>On-Farm Renewable Energy Production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39</cp:revision>
  <cp:lastPrinted>2015-02-23T11:22:58Z</cp:lastPrinted>
  <dcterms:created xsi:type="dcterms:W3CDTF">2015-02-17T22:12:25Z</dcterms:created>
  <dcterms:modified xsi:type="dcterms:W3CDTF">2015-11-17T22:47:18Z</dcterms:modified>
</cp:coreProperties>
</file>