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78" r:id="rId3"/>
    <p:sldId id="279" r:id="rId4"/>
    <p:sldId id="280" r:id="rId5"/>
    <p:sldId id="281" r:id="rId6"/>
    <p:sldId id="282" r:id="rId7"/>
    <p:sldId id="283" r:id="rId8"/>
    <p:sldId id="284" r:id="rId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4660"/>
  </p:normalViewPr>
  <p:slideViewPr>
    <p:cSldViewPr snapToGrid="0">
      <p:cViewPr varScale="1">
        <p:scale>
          <a:sx n="47" d="100"/>
          <a:sy n="47" d="100"/>
        </p:scale>
        <p:origin x="48"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10/25/2015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10/25/2015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10/25/2015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b="1" dirty="0" smtClean="0">
                <a:latin typeface="Century Gothic" panose="020B0502020202020204" pitchFamily="34" charset="0"/>
              </a:rPr>
              <a:t>Ethanol and the Environment</a:t>
            </a:r>
            <a:endParaRPr lang="en-US" sz="4800"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Unit </a:t>
            </a:r>
            <a:r>
              <a:rPr lang="en-US" dirty="0" smtClean="0">
                <a:latin typeface="Century Gothic" panose="020B0502020202020204" pitchFamily="34" charset="0"/>
              </a:rPr>
              <a:t>4, </a:t>
            </a:r>
            <a:r>
              <a:rPr lang="en-US" dirty="0" smtClean="0">
                <a:latin typeface="Century Gothic" panose="020B0502020202020204" pitchFamily="34" charset="0"/>
              </a:rPr>
              <a:t>Lesson </a:t>
            </a:r>
            <a:r>
              <a:rPr lang="en-US" dirty="0">
                <a:latin typeface="Century Gothic" panose="020B0502020202020204" pitchFamily="34" charset="0"/>
              </a:rPr>
              <a:t>1</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 Air Act of 1990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r>
              <a:rPr lang="en-US" dirty="0"/>
              <a:t>On November 15, 1990, Congress enacted the </a:t>
            </a:r>
            <a:r>
              <a:rPr lang="en-US" b="1" i="1" dirty="0"/>
              <a:t>Clean Air Act </a:t>
            </a:r>
            <a:r>
              <a:rPr lang="en-US" dirty="0"/>
              <a:t>Amendments. The amendments made sweeping changes to the way air quality is regulated in the United States. The legislation was designed to curb three major threats to human health and the environment: acid rain, urban air pollution and toxic air emissions.</a:t>
            </a:r>
          </a:p>
        </p:txBody>
      </p:sp>
    </p:spTree>
    <p:extLst>
      <p:ext uri="{BB962C8B-B14F-4D97-AF65-F5344CB8AC3E}">
        <p14:creationId xmlns:p14="http://schemas.microsoft.com/office/powerpoint/2010/main" val="1556644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 Air Act of 1990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0"/>
            <a:r>
              <a:rPr lang="en-US" dirty="0"/>
              <a:t>Classifying nonattainment areas according to the extent to which they exceed the standard, tailoring deadlines, planning and controls to each area’s status.</a:t>
            </a:r>
          </a:p>
          <a:p>
            <a:pPr lvl="0"/>
            <a:r>
              <a:rPr lang="en-US" dirty="0"/>
              <a:t>Tighten auto and other mobile source emission standards.</a:t>
            </a:r>
          </a:p>
          <a:p>
            <a:pPr lvl="0"/>
            <a:r>
              <a:rPr lang="en-US" dirty="0"/>
              <a:t>Requires reformulated and alternative fuels in the most polluted areas.</a:t>
            </a:r>
          </a:p>
          <a:p>
            <a:pPr lvl="0"/>
            <a:r>
              <a:rPr lang="en-US" dirty="0"/>
              <a:t>Revise the air toxics section, establishing a new program of technology-based standards and addressing the problem of sudden, catastrophic releases of toxics</a:t>
            </a:r>
            <a:r>
              <a:rPr lang="en-US" dirty="0" smtClean="0"/>
              <a:t>.</a:t>
            </a:r>
            <a:endParaRPr lang="en-US" dirty="0"/>
          </a:p>
        </p:txBody>
      </p:sp>
    </p:spTree>
    <p:extLst>
      <p:ext uri="{BB962C8B-B14F-4D97-AF65-F5344CB8AC3E}">
        <p14:creationId xmlns:p14="http://schemas.microsoft.com/office/powerpoint/2010/main" val="159966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Clean Air Act of 1990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0"/>
            <a:r>
              <a:rPr lang="en-US" dirty="0"/>
              <a:t>Establishment of an acid rain control program, with a marketable allowance scheme to provide flexibility in implementation.</a:t>
            </a:r>
          </a:p>
          <a:p>
            <a:pPr lvl="0"/>
            <a:r>
              <a:rPr lang="en-US" dirty="0"/>
              <a:t>Require a state-run permit program for the operation of major sources of air pollutants.</a:t>
            </a:r>
          </a:p>
          <a:p>
            <a:pPr lvl="0"/>
            <a:r>
              <a:rPr lang="en-US" dirty="0"/>
              <a:t>Implement the Montreal Protocol to phase out most </a:t>
            </a:r>
            <a:r>
              <a:rPr lang="en-US" b="1" i="1" dirty="0"/>
              <a:t>ozone</a:t>
            </a:r>
            <a:r>
              <a:rPr lang="en-US" dirty="0"/>
              <a:t>-depleting chemicals.</a:t>
            </a:r>
          </a:p>
          <a:p>
            <a:pPr lvl="0"/>
            <a:r>
              <a:rPr lang="en-US" dirty="0"/>
              <a:t>The control of </a:t>
            </a:r>
            <a:r>
              <a:rPr lang="en-US" b="1" i="1" dirty="0"/>
              <a:t>ozone </a:t>
            </a:r>
            <a:r>
              <a:rPr lang="en-US" dirty="0"/>
              <a:t>based on regulating emissions of VOCs and NOx.</a:t>
            </a:r>
            <a:endParaRPr lang="en-US" dirty="0"/>
          </a:p>
        </p:txBody>
      </p:sp>
    </p:spTree>
    <p:extLst>
      <p:ext uri="{BB962C8B-B14F-4D97-AF65-F5344CB8AC3E}">
        <p14:creationId xmlns:p14="http://schemas.microsoft.com/office/powerpoint/2010/main" val="209358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Ethanol as a tool to fight air pollution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0"/>
            <a:r>
              <a:rPr lang="en-US" dirty="0" smtClean="0"/>
              <a:t>Ethanol </a:t>
            </a:r>
            <a:r>
              <a:rPr lang="en-US" dirty="0"/>
              <a:t>is a clean burning, renewable fuel. E85 is the cleanest burning fuel available on the market today.</a:t>
            </a:r>
          </a:p>
          <a:p>
            <a:pPr lvl="0"/>
            <a:r>
              <a:rPr lang="en-US" dirty="0" smtClean="0"/>
              <a:t>Ethanol </a:t>
            </a:r>
            <a:r>
              <a:rPr lang="en-US" dirty="0"/>
              <a:t>contains 35 percent oxygen.</a:t>
            </a:r>
          </a:p>
          <a:p>
            <a:pPr lvl="0"/>
            <a:r>
              <a:rPr lang="en-US" dirty="0" smtClean="0"/>
              <a:t>Ethanol </a:t>
            </a:r>
            <a:r>
              <a:rPr lang="en-US" dirty="0"/>
              <a:t>is present in low levels in the environment; it is a natural product that results in the fermentation of plants.</a:t>
            </a:r>
          </a:p>
        </p:txBody>
      </p:sp>
    </p:spTree>
    <p:extLst>
      <p:ext uri="{BB962C8B-B14F-4D97-AF65-F5344CB8AC3E}">
        <p14:creationId xmlns:p14="http://schemas.microsoft.com/office/powerpoint/2010/main" val="169228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Ethanol as a tool to fight air pollution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0"/>
            <a:r>
              <a:rPr lang="en-US" dirty="0" smtClean="0"/>
              <a:t>Ethanol </a:t>
            </a:r>
            <a:r>
              <a:rPr lang="en-US" dirty="0"/>
              <a:t>used in gasoline has tremendous potential for a net reduction in atmospheric carbon dioxide levels.</a:t>
            </a:r>
          </a:p>
          <a:p>
            <a:pPr lvl="0"/>
            <a:r>
              <a:rPr lang="en-US" dirty="0" smtClean="0"/>
              <a:t>Ethanol </a:t>
            </a:r>
            <a:r>
              <a:rPr lang="en-US" dirty="0"/>
              <a:t>is biodegradable, meaning it won’t harm groundwater in the event of a spill. Therefore, no water guidelines have been established for ethanol.</a:t>
            </a:r>
          </a:p>
          <a:p>
            <a:pPr lvl="0"/>
            <a:r>
              <a:rPr lang="en-US" dirty="0" smtClean="0"/>
              <a:t>The </a:t>
            </a:r>
            <a:r>
              <a:rPr lang="en-US" dirty="0"/>
              <a:t>American Lung Association of Metropolitan Chicago credits ethanol blended fuel with reducing smog-forming emissions by 25 percent since 1990.</a:t>
            </a:r>
          </a:p>
        </p:txBody>
      </p:sp>
    </p:spTree>
    <p:extLst>
      <p:ext uri="{BB962C8B-B14F-4D97-AF65-F5344CB8AC3E}">
        <p14:creationId xmlns:p14="http://schemas.microsoft.com/office/powerpoint/2010/main" val="270416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Ethanol as a tool to fight air pollution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lnSpcReduction="10000"/>
          </a:bodyPr>
          <a:lstStyle/>
          <a:p>
            <a:pPr lvl="0"/>
            <a:r>
              <a:rPr lang="en-US" dirty="0"/>
              <a:t>Ethanol results in reductions in every pollutant regulated by the Environmental Protection Agency.</a:t>
            </a:r>
          </a:p>
          <a:p>
            <a:pPr lvl="1"/>
            <a:r>
              <a:rPr lang="en-US" b="1" dirty="0"/>
              <a:t>Hydrocarbons (HCs)</a:t>
            </a:r>
            <a:endParaRPr lang="en-US" dirty="0"/>
          </a:p>
          <a:p>
            <a:pPr lvl="1"/>
            <a:r>
              <a:rPr lang="en-US" b="1" dirty="0"/>
              <a:t>Ozone</a:t>
            </a:r>
            <a:endParaRPr lang="en-US" dirty="0"/>
          </a:p>
          <a:p>
            <a:pPr lvl="1"/>
            <a:r>
              <a:rPr lang="en-US" b="1" dirty="0"/>
              <a:t>Aldehyde</a:t>
            </a:r>
            <a:endParaRPr lang="en-US" dirty="0"/>
          </a:p>
          <a:p>
            <a:pPr lvl="1"/>
            <a:r>
              <a:rPr lang="en-US" b="1" dirty="0"/>
              <a:t>Carbon monoxide (CO)</a:t>
            </a:r>
            <a:endParaRPr lang="en-US" dirty="0"/>
          </a:p>
          <a:p>
            <a:pPr lvl="1"/>
            <a:r>
              <a:rPr lang="en-US" b="1" dirty="0"/>
              <a:t>Carbon dioxide (CO2)</a:t>
            </a:r>
            <a:endParaRPr lang="en-US" dirty="0"/>
          </a:p>
          <a:p>
            <a:pPr lvl="1"/>
            <a:r>
              <a:rPr lang="en-US" b="1" dirty="0"/>
              <a:t>Nitrogen oxides (NOx)</a:t>
            </a:r>
            <a:endParaRPr lang="en-US" dirty="0"/>
          </a:p>
        </p:txBody>
      </p:sp>
    </p:spTree>
    <p:extLst>
      <p:ext uri="{BB962C8B-B14F-4D97-AF65-F5344CB8AC3E}">
        <p14:creationId xmlns:p14="http://schemas.microsoft.com/office/powerpoint/2010/main" val="280206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Ethanol production can have negative effects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0"/>
            <a:r>
              <a:rPr lang="en-US" dirty="0" smtClean="0"/>
              <a:t>It </a:t>
            </a:r>
            <a:r>
              <a:rPr lang="en-US" dirty="0"/>
              <a:t>can decrease biodiversity through the deforestation of forests the clearing of grassland and wetlands.</a:t>
            </a:r>
          </a:p>
          <a:p>
            <a:pPr lvl="0"/>
            <a:r>
              <a:rPr lang="en-US" dirty="0" smtClean="0"/>
              <a:t>Changes </a:t>
            </a:r>
            <a:r>
              <a:rPr lang="en-US" dirty="0"/>
              <a:t>in the carbon content of soils and carbon stocks of forests/peat lands could offset some of the benefits of greenhouse gas reductions.</a:t>
            </a:r>
          </a:p>
          <a:p>
            <a:pPr lvl="0"/>
            <a:r>
              <a:rPr lang="en-US" dirty="0" smtClean="0"/>
              <a:t>It </a:t>
            </a:r>
            <a:r>
              <a:rPr lang="en-US" dirty="0"/>
              <a:t>can increase global warming because of a decrease in biodiversity.</a:t>
            </a:r>
          </a:p>
          <a:p>
            <a:pPr lvl="0"/>
            <a:r>
              <a:rPr lang="en-US" dirty="0" smtClean="0"/>
              <a:t>In </a:t>
            </a:r>
            <a:r>
              <a:rPr lang="en-US" dirty="0"/>
              <a:t>high concentration, ethanol may cause biota, or the killing of living bacteria.</a:t>
            </a:r>
          </a:p>
        </p:txBody>
      </p:sp>
    </p:spTree>
    <p:extLst>
      <p:ext uri="{BB962C8B-B14F-4D97-AF65-F5344CB8AC3E}">
        <p14:creationId xmlns:p14="http://schemas.microsoft.com/office/powerpoint/2010/main" val="32312398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2096</TotalTime>
  <Words>458</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Garamond</vt:lpstr>
      <vt:lpstr>Organic</vt:lpstr>
      <vt:lpstr>Ethanol and the Environment</vt:lpstr>
      <vt:lpstr>Clean Air Act of 1990</vt:lpstr>
      <vt:lpstr>Clean Air Act of 1990</vt:lpstr>
      <vt:lpstr>Clean Air Act of 1990</vt:lpstr>
      <vt:lpstr>Ethanol as a tool to fight air pollution</vt:lpstr>
      <vt:lpstr>Ethanol as a tool to fight air pollution</vt:lpstr>
      <vt:lpstr>Ethanol as a tool to fight air pollution</vt:lpstr>
      <vt:lpstr>Ethanol production can have negative effects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84</cp:revision>
  <cp:lastPrinted>2015-02-23T11:22:58Z</cp:lastPrinted>
  <dcterms:created xsi:type="dcterms:W3CDTF">2015-02-17T22:12:25Z</dcterms:created>
  <dcterms:modified xsi:type="dcterms:W3CDTF">2015-10-26T00:57:05Z</dcterms:modified>
</cp:coreProperties>
</file>