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96" r:id="rId3"/>
    <p:sldId id="297" r:id="rId4"/>
    <p:sldId id="298" r:id="rId5"/>
    <p:sldId id="299" r:id="rId6"/>
    <p:sldId id="300" r:id="rId7"/>
    <p:sldId id="301" r:id="rId8"/>
    <p:sldId id="295" r:id="rId9"/>
    <p:sldId id="302" r:id="rId10"/>
    <p:sldId id="304" r:id="rId11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10/28/2015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b="1" dirty="0" smtClean="0">
                <a:latin typeface="Century Gothic" panose="020B0502020202020204" pitchFamily="34" charset="0"/>
              </a:rPr>
              <a:t>Biofuels Careers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Unit 6, Lesson 1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Careers in Production of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Grain Accountant</a:t>
            </a:r>
          </a:p>
          <a:p>
            <a:pPr lvl="2"/>
            <a:r>
              <a:rPr lang="en-US" dirty="0"/>
              <a:t>Farmer</a:t>
            </a:r>
          </a:p>
          <a:p>
            <a:pPr lvl="2"/>
            <a:r>
              <a:rPr lang="en-US" dirty="0"/>
              <a:t>Seed Dealer</a:t>
            </a:r>
          </a:p>
          <a:p>
            <a:pPr lvl="2"/>
            <a:r>
              <a:rPr lang="en-US" dirty="0"/>
              <a:t>Equipment </a:t>
            </a:r>
            <a:r>
              <a:rPr lang="en-US" dirty="0" smtClean="0"/>
              <a:t>Dealer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128" y="2995007"/>
            <a:ext cx="5484329" cy="365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995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Careers in Transportation of Materials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Logistics Manager</a:t>
            </a:r>
          </a:p>
          <a:p>
            <a:pPr lvl="2"/>
            <a:r>
              <a:rPr lang="en-US" dirty="0"/>
              <a:t>Truck driver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1140" y="3558448"/>
            <a:ext cx="4919115" cy="309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94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Careers in Ethanol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General Manager</a:t>
            </a:r>
          </a:p>
          <a:p>
            <a:pPr lvl="2"/>
            <a:r>
              <a:rPr lang="en-US" dirty="0"/>
              <a:t>Production Supervisor</a:t>
            </a:r>
          </a:p>
          <a:p>
            <a:pPr lvl="2"/>
            <a:r>
              <a:rPr lang="en-US" dirty="0"/>
              <a:t>Lab Manager</a:t>
            </a:r>
          </a:p>
          <a:p>
            <a:pPr lvl="2"/>
            <a:r>
              <a:rPr lang="en-US" dirty="0"/>
              <a:t>Materials Handler</a:t>
            </a:r>
          </a:p>
          <a:p>
            <a:pPr lvl="2"/>
            <a:r>
              <a:rPr lang="en-US" dirty="0"/>
              <a:t>Production Operators</a:t>
            </a:r>
          </a:p>
          <a:p>
            <a:pPr lvl="2"/>
            <a:r>
              <a:rPr lang="en-US" dirty="0"/>
              <a:t>Chemical Engineers</a:t>
            </a:r>
          </a:p>
          <a:p>
            <a:pPr lvl="2"/>
            <a:r>
              <a:rPr lang="en-US" dirty="0"/>
              <a:t>Handler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4092" y="3161841"/>
            <a:ext cx="2691285" cy="358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082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002" y="982132"/>
            <a:ext cx="8303138" cy="130386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Careers in Production and Maintenance of Facilities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Project Leader</a:t>
            </a:r>
          </a:p>
          <a:p>
            <a:pPr lvl="2"/>
            <a:r>
              <a:rPr lang="en-US" dirty="0"/>
              <a:t>Electricians</a:t>
            </a:r>
          </a:p>
          <a:p>
            <a:pPr lvl="2"/>
            <a:r>
              <a:rPr lang="en-US" dirty="0"/>
              <a:t>Mechanical Technicians</a:t>
            </a:r>
          </a:p>
          <a:p>
            <a:pPr lvl="2"/>
            <a:r>
              <a:rPr lang="en-US" dirty="0"/>
              <a:t>Maintenance Technicians</a:t>
            </a:r>
          </a:p>
          <a:p>
            <a:pPr lvl="2"/>
            <a:r>
              <a:rPr lang="en-US" dirty="0"/>
              <a:t>Mechanical Engineers</a:t>
            </a:r>
          </a:p>
          <a:p>
            <a:pPr lvl="2"/>
            <a:r>
              <a:rPr lang="en-US" dirty="0"/>
              <a:t>Civil Engineers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6837" y="3789803"/>
            <a:ext cx="3899971" cy="292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18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002" y="982132"/>
            <a:ext cx="8303138" cy="1303867"/>
          </a:xfrm>
        </p:spPr>
        <p:txBody>
          <a:bodyPr>
            <a:normAutofit fontScale="90000"/>
          </a:bodyPr>
          <a:lstStyle/>
          <a:p>
            <a:r>
              <a:rPr lang="en-US" dirty="0"/>
              <a:t>Careers </a:t>
            </a:r>
            <a:r>
              <a:rPr lang="en-US" dirty="0" smtClean="0"/>
              <a:t>in the Distribution </a:t>
            </a:r>
            <a:r>
              <a:rPr lang="en-US" dirty="0"/>
              <a:t>of Ethanol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Product loading</a:t>
            </a:r>
          </a:p>
          <a:p>
            <a:pPr lvl="2"/>
            <a:r>
              <a:rPr lang="en-US" dirty="0"/>
              <a:t>Ethanol Stations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018" y="3382179"/>
            <a:ext cx="47625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835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002" y="982132"/>
            <a:ext cx="8303138" cy="1303867"/>
          </a:xfrm>
        </p:spPr>
        <p:txBody>
          <a:bodyPr>
            <a:normAutofit fontScale="90000"/>
          </a:bodyPr>
          <a:lstStyle/>
          <a:p>
            <a:r>
              <a:rPr lang="en-US" dirty="0"/>
              <a:t>Careers in the		</a:t>
            </a:r>
            <a:r>
              <a:rPr lang="en-US" dirty="0" smtClean="0"/>
              <a:t>Marketing/Clerical/Industry </a:t>
            </a:r>
            <a:r>
              <a:rPr lang="en-US" dirty="0"/>
              <a:t>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2"/>
            <a:r>
              <a:rPr lang="en-US" dirty="0"/>
              <a:t>Environmental Health </a:t>
            </a:r>
            <a:r>
              <a:rPr lang="en-US" dirty="0" smtClean="0"/>
              <a:t>and Safety </a:t>
            </a:r>
            <a:r>
              <a:rPr lang="en-US" dirty="0"/>
              <a:t>Coordinator</a:t>
            </a:r>
          </a:p>
          <a:p>
            <a:pPr lvl="2"/>
            <a:r>
              <a:rPr lang="en-US" dirty="0"/>
              <a:t>Auto Dealerships</a:t>
            </a:r>
          </a:p>
          <a:p>
            <a:pPr lvl="2"/>
            <a:r>
              <a:rPr lang="en-US" dirty="0"/>
              <a:t>Auto Technicians</a:t>
            </a:r>
          </a:p>
          <a:p>
            <a:pPr lvl="2"/>
            <a:r>
              <a:rPr lang="en-US" dirty="0"/>
              <a:t>Equipment (mechanical)</a:t>
            </a:r>
          </a:p>
          <a:p>
            <a:pPr lvl="2"/>
            <a:r>
              <a:rPr lang="en-US" dirty="0"/>
              <a:t>Engineer</a:t>
            </a:r>
          </a:p>
          <a:p>
            <a:pPr lvl="2"/>
            <a:r>
              <a:rPr lang="en-US" dirty="0"/>
              <a:t>Secretary</a:t>
            </a:r>
          </a:p>
          <a:p>
            <a:pPr lvl="2"/>
            <a:r>
              <a:rPr lang="en-US" dirty="0"/>
              <a:t>Accountants</a:t>
            </a:r>
          </a:p>
          <a:p>
            <a:pPr lvl="2"/>
            <a:r>
              <a:rPr lang="en-US" dirty="0"/>
              <a:t>Lawyers</a:t>
            </a:r>
          </a:p>
          <a:p>
            <a:pPr lvl="2"/>
            <a:r>
              <a:rPr lang="en-US" dirty="0"/>
              <a:t>Payroll</a:t>
            </a:r>
          </a:p>
          <a:p>
            <a:pPr lvl="2"/>
            <a:r>
              <a:rPr lang="en-US" dirty="0"/>
              <a:t>Clerks</a:t>
            </a:r>
          </a:p>
          <a:p>
            <a:pPr lvl="2"/>
            <a:r>
              <a:rPr lang="en-US" dirty="0"/>
              <a:t>Attorneys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4511" y="4078137"/>
            <a:ext cx="2991402" cy="2038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8986" y="3470473"/>
            <a:ext cx="2767895" cy="182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77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366" y="-378810"/>
            <a:ext cx="11945522" cy="1303867"/>
          </a:xfrm>
        </p:spPr>
        <p:txBody>
          <a:bodyPr>
            <a:normAutofit/>
          </a:bodyPr>
          <a:lstStyle/>
          <a:p>
            <a:r>
              <a:rPr lang="en-US" dirty="0" smtClean="0"/>
              <a:t>Do </a:t>
            </a:r>
            <a:r>
              <a:rPr lang="en-US" dirty="0" err="1" smtClean="0"/>
              <a:t>biorefineries</a:t>
            </a:r>
            <a:r>
              <a:rPr lang="en-US" dirty="0" smtClean="0"/>
              <a:t> provide jobs in Iowa communities?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33600" y="626126"/>
            <a:ext cx="8168640" cy="623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31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002" y="982132"/>
            <a:ext cx="8303138" cy="1303867"/>
          </a:xfrm>
        </p:spPr>
        <p:txBody>
          <a:bodyPr>
            <a:normAutofit/>
          </a:bodyPr>
          <a:lstStyle/>
          <a:p>
            <a:r>
              <a:rPr lang="en-US" dirty="0" smtClean="0"/>
              <a:t>What is a Career Pathway?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373435" y="2621081"/>
            <a:ext cx="945614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Career Pathways </a:t>
            </a:r>
            <a:r>
              <a:rPr lang="en-US" sz="2000" dirty="0"/>
              <a:t>are a workforce development strategy used in the U.S. to support workers’ transitions from education into and through the workforce.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This </a:t>
            </a:r>
            <a:r>
              <a:rPr lang="en-US" sz="2000" dirty="0"/>
              <a:t>strategy has been adopted at the federal, state and local levels in order to increase education, training and learning opportunities for America’s current and emerging workforce.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A </a:t>
            </a:r>
            <a:r>
              <a:rPr lang="en-US" sz="2000" dirty="0"/>
              <a:t>career pathway groups careers related together by related fields and similar characteristics. </a:t>
            </a: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The </a:t>
            </a:r>
            <a:r>
              <a:rPr lang="en-US" sz="2000" dirty="0"/>
              <a:t>employment requirements require common interests, strengths, and competencies.</a:t>
            </a:r>
          </a:p>
        </p:txBody>
      </p:sp>
    </p:spTree>
    <p:extLst>
      <p:ext uri="{BB962C8B-B14F-4D97-AF65-F5344CB8AC3E}">
        <p14:creationId xmlns:p14="http://schemas.microsoft.com/office/powerpoint/2010/main" val="3023328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 txBox="1">
            <a:spLocks/>
          </p:cNvSpPr>
          <p:nvPr/>
        </p:nvSpPr>
        <p:spPr>
          <a:xfrm>
            <a:off x="1462366" y="652975"/>
            <a:ext cx="4718304" cy="576262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Educational Pathway</a:t>
            </a:r>
            <a:endParaRPr lang="en-US" b="1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95400" y="1090670"/>
            <a:ext cx="4718304" cy="510081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Entry-level Trainings/Certifications</a:t>
            </a:r>
          </a:p>
          <a:p>
            <a:pPr lvl="2"/>
            <a:r>
              <a:rPr lang="en-US" dirty="0" smtClean="0"/>
              <a:t>Boiler License</a:t>
            </a:r>
          </a:p>
          <a:p>
            <a:pPr lvl="2"/>
            <a:r>
              <a:rPr lang="en-US" dirty="0" smtClean="0"/>
              <a:t>General Agriculture Training</a:t>
            </a:r>
          </a:p>
          <a:p>
            <a:pPr lvl="2"/>
            <a:r>
              <a:rPr lang="en-US" dirty="0" smtClean="0"/>
              <a:t>Welding</a:t>
            </a:r>
          </a:p>
          <a:p>
            <a:pPr lvl="1"/>
            <a:r>
              <a:rPr lang="en-US" dirty="0" smtClean="0"/>
              <a:t>Associate’s Degree Majors</a:t>
            </a:r>
          </a:p>
          <a:p>
            <a:pPr lvl="2"/>
            <a:r>
              <a:rPr lang="en-US" dirty="0" smtClean="0"/>
              <a:t>Agriculture</a:t>
            </a:r>
          </a:p>
          <a:p>
            <a:pPr lvl="2"/>
            <a:r>
              <a:rPr lang="en-US" dirty="0" smtClean="0"/>
              <a:t>Electrical Construction &amp; Control</a:t>
            </a:r>
          </a:p>
          <a:p>
            <a:pPr lvl="2"/>
            <a:r>
              <a:rPr lang="en-US" dirty="0" smtClean="0"/>
              <a:t>Ethanol Production &amp; Management</a:t>
            </a:r>
          </a:p>
          <a:p>
            <a:pPr lvl="2"/>
            <a:r>
              <a:rPr lang="en-US" dirty="0" smtClean="0"/>
              <a:t>Electromechanical</a:t>
            </a:r>
          </a:p>
          <a:p>
            <a:pPr lvl="2"/>
            <a:r>
              <a:rPr lang="en-US" dirty="0" smtClean="0"/>
              <a:t>Industrial Technology</a:t>
            </a:r>
          </a:p>
          <a:p>
            <a:pPr lvl="1"/>
            <a:r>
              <a:rPr lang="en-US" dirty="0" smtClean="0"/>
              <a:t>Bachelor’s Degree Majors</a:t>
            </a:r>
          </a:p>
          <a:p>
            <a:pPr lvl="2"/>
            <a:r>
              <a:rPr lang="en-US" dirty="0" smtClean="0"/>
              <a:t>Accounting</a:t>
            </a:r>
          </a:p>
          <a:p>
            <a:pPr lvl="2"/>
            <a:r>
              <a:rPr lang="en-US" dirty="0" smtClean="0"/>
              <a:t>Agriculture</a:t>
            </a:r>
          </a:p>
          <a:p>
            <a:pPr lvl="2"/>
            <a:r>
              <a:rPr lang="en-US" dirty="0" smtClean="0"/>
              <a:t>Business Management</a:t>
            </a:r>
          </a:p>
          <a:p>
            <a:pPr lvl="2"/>
            <a:r>
              <a:rPr lang="en-US" dirty="0" smtClean="0"/>
              <a:t>Chemistry/Microbiology</a:t>
            </a:r>
          </a:p>
          <a:p>
            <a:pPr lvl="2"/>
            <a:r>
              <a:rPr lang="en-US" dirty="0" smtClean="0"/>
              <a:t>Industrial Technology</a:t>
            </a:r>
          </a:p>
          <a:p>
            <a:pPr lvl="2"/>
            <a:r>
              <a:rPr lang="en-US" dirty="0" smtClean="0"/>
              <a:t>Marketing</a:t>
            </a:r>
            <a:endParaRPr lang="en-US" dirty="0"/>
          </a:p>
        </p:txBody>
      </p:sp>
      <p:sp>
        <p:nvSpPr>
          <p:cNvPr id="9" name="Text Placeholder 7"/>
          <p:cNvSpPr txBox="1">
            <a:spLocks/>
          </p:cNvSpPr>
          <p:nvPr/>
        </p:nvSpPr>
        <p:spPr>
          <a:xfrm>
            <a:off x="6180670" y="652975"/>
            <a:ext cx="4718304" cy="576262"/>
          </a:xfrm>
          <a:prstGeom prst="rect">
            <a:avLst/>
          </a:prstGeom>
        </p:spPr>
        <p:txBody>
          <a:bodyPr/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Career Pathway</a:t>
            </a:r>
            <a:endParaRPr lang="en-US" b="1" dirty="0"/>
          </a:p>
        </p:txBody>
      </p:sp>
      <p:sp>
        <p:nvSpPr>
          <p:cNvPr id="10" name="Content Placeholder 8"/>
          <p:cNvSpPr txBox="1">
            <a:spLocks/>
          </p:cNvSpPr>
          <p:nvPr/>
        </p:nvSpPr>
        <p:spPr>
          <a:xfrm>
            <a:off x="6180670" y="1090671"/>
            <a:ext cx="4718304" cy="540928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 smtClean="0"/>
              <a:t>Jobs Requiring Training and/or Certification</a:t>
            </a:r>
          </a:p>
          <a:p>
            <a:pPr lvl="2"/>
            <a:r>
              <a:rPr lang="en-US" dirty="0" smtClean="0"/>
              <a:t>Assistant Operators</a:t>
            </a:r>
          </a:p>
          <a:p>
            <a:pPr lvl="2"/>
            <a:r>
              <a:rPr lang="en-US" dirty="0" smtClean="0"/>
              <a:t>Assistant Boiler Operators</a:t>
            </a:r>
          </a:p>
          <a:p>
            <a:pPr lvl="2"/>
            <a:r>
              <a:rPr lang="en-US" dirty="0" smtClean="0"/>
              <a:t>Commodity Handlers</a:t>
            </a:r>
          </a:p>
          <a:p>
            <a:pPr lvl="2"/>
            <a:r>
              <a:rPr lang="en-US" dirty="0" smtClean="0"/>
              <a:t>Maintenance</a:t>
            </a:r>
          </a:p>
          <a:p>
            <a:pPr lvl="2"/>
            <a:r>
              <a:rPr lang="en-US" dirty="0" smtClean="0"/>
              <a:t>Warehouse/Receiving Clerk</a:t>
            </a:r>
          </a:p>
          <a:p>
            <a:pPr lvl="1"/>
            <a:r>
              <a:rPr lang="en-US" dirty="0" smtClean="0"/>
              <a:t>Jobs Requiring an Associate’s Degree</a:t>
            </a:r>
          </a:p>
          <a:p>
            <a:pPr lvl="2"/>
            <a:r>
              <a:rPr lang="en-US" dirty="0" smtClean="0"/>
              <a:t>Boiler Operator</a:t>
            </a:r>
          </a:p>
          <a:p>
            <a:pPr lvl="2"/>
            <a:r>
              <a:rPr lang="en-US" dirty="0" smtClean="0"/>
              <a:t>Electrician</a:t>
            </a:r>
          </a:p>
          <a:p>
            <a:pPr lvl="2"/>
            <a:r>
              <a:rPr lang="en-US" dirty="0" smtClean="0"/>
              <a:t>Grain Merchandiser</a:t>
            </a:r>
          </a:p>
          <a:p>
            <a:pPr lvl="2"/>
            <a:r>
              <a:rPr lang="en-US" dirty="0" smtClean="0"/>
              <a:t>Human Resources Director</a:t>
            </a:r>
          </a:p>
          <a:p>
            <a:pPr lvl="2"/>
            <a:r>
              <a:rPr lang="en-US" dirty="0" smtClean="0"/>
              <a:t>Lab Assistant</a:t>
            </a:r>
          </a:p>
          <a:p>
            <a:pPr lvl="2"/>
            <a:r>
              <a:rPr lang="en-US" dirty="0" smtClean="0"/>
              <a:t>Maintenance Manager</a:t>
            </a:r>
          </a:p>
          <a:p>
            <a:pPr lvl="2"/>
            <a:r>
              <a:rPr lang="en-US" dirty="0" smtClean="0"/>
              <a:t>Safety Officer</a:t>
            </a:r>
          </a:p>
          <a:p>
            <a:pPr lvl="2"/>
            <a:r>
              <a:rPr lang="en-US" dirty="0" smtClean="0"/>
              <a:t>Team Lead Operator</a:t>
            </a:r>
          </a:p>
          <a:p>
            <a:pPr lvl="1"/>
            <a:r>
              <a:rPr lang="en-US" dirty="0" smtClean="0"/>
              <a:t>Jobs Requiring a Bachelor’s Degree</a:t>
            </a:r>
          </a:p>
          <a:p>
            <a:pPr lvl="2"/>
            <a:r>
              <a:rPr lang="en-US" dirty="0" smtClean="0"/>
              <a:t>Accountant</a:t>
            </a:r>
          </a:p>
          <a:p>
            <a:pPr lvl="2"/>
            <a:r>
              <a:rPr lang="en-US" dirty="0" smtClean="0"/>
              <a:t>Commodity Marketing Director</a:t>
            </a:r>
          </a:p>
          <a:p>
            <a:pPr lvl="2"/>
            <a:r>
              <a:rPr lang="en-US" dirty="0" smtClean="0"/>
              <a:t>Environmental Specialist</a:t>
            </a:r>
          </a:p>
          <a:p>
            <a:pPr lvl="2"/>
            <a:r>
              <a:rPr lang="en-US" dirty="0" smtClean="0"/>
              <a:t>Lab Manager</a:t>
            </a:r>
          </a:p>
          <a:p>
            <a:pPr lvl="2"/>
            <a:r>
              <a:rPr lang="en-US" dirty="0" smtClean="0"/>
              <a:t>Plant Manager</a:t>
            </a:r>
          </a:p>
          <a:p>
            <a:pPr lvl="2"/>
            <a:r>
              <a:rPr lang="en-US" dirty="0" smtClean="0"/>
              <a:t>Safety Officer</a:t>
            </a: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2052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2480</TotalTime>
  <Words>283</Words>
  <Application>Microsoft Office PowerPoint</Application>
  <PresentationFormat>Widescreen</PresentationFormat>
  <Paragraphs>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Garamond</vt:lpstr>
      <vt:lpstr>Organic</vt:lpstr>
      <vt:lpstr>Biofuels Careers</vt:lpstr>
      <vt:lpstr>Careers in Production of Inputs</vt:lpstr>
      <vt:lpstr>Careers in Transportation of Materials</vt:lpstr>
      <vt:lpstr>Careers in Ethanol Processing</vt:lpstr>
      <vt:lpstr>Careers in Production and Maintenance of Facilities</vt:lpstr>
      <vt:lpstr>Careers in the Distribution of Ethanol</vt:lpstr>
      <vt:lpstr>Careers in the  Marketing/Clerical/Industry Support</vt:lpstr>
      <vt:lpstr>Do biorefineries provide jobs in Iowa communities?</vt:lpstr>
      <vt:lpstr>What is a Career Pathway?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110</cp:revision>
  <cp:lastPrinted>2015-02-23T11:22:58Z</cp:lastPrinted>
  <dcterms:created xsi:type="dcterms:W3CDTF">2015-02-17T22:12:25Z</dcterms:created>
  <dcterms:modified xsi:type="dcterms:W3CDTF">2015-10-28T16:52:11Z</dcterms:modified>
</cp:coreProperties>
</file>