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1" r:id="rId5"/>
    <p:sldId id="264" r:id="rId6"/>
    <p:sldId id="263" r:id="rId7"/>
    <p:sldId id="262" r:id="rId8"/>
    <p:sldId id="265" r:id="rId9"/>
    <p:sldId id="267" r:id="rId10"/>
    <p:sldId id="266"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B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94" autoAdjust="0"/>
  </p:normalViewPr>
  <p:slideViewPr>
    <p:cSldViewPr snapToGrid="0">
      <p:cViewPr varScale="1">
        <p:scale>
          <a:sx n="50" d="100"/>
          <a:sy n="50" d="100"/>
        </p:scale>
        <p:origin x="126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5899B-BF6F-42C9-8B3C-26C6E3471EA3}" type="datetimeFigureOut">
              <a:rPr lang="en-US" smtClean="0"/>
              <a:t>10/23/2020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EBB60-2794-4860-9BC7-A3F8BC7A90B0}" type="slidenum">
              <a:rPr lang="en-US" smtClean="0"/>
              <a:t>‹#›</a:t>
            </a:fld>
            <a:endParaRPr lang="en-US"/>
          </a:p>
        </p:txBody>
      </p:sp>
    </p:spTree>
    <p:extLst>
      <p:ext uri="{BB962C8B-B14F-4D97-AF65-F5344CB8AC3E}">
        <p14:creationId xmlns:p14="http://schemas.microsoft.com/office/powerpoint/2010/main" val="1574678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Plant investigators, Farmer Herb is in a pickle! He wants to grow lavender to use to make some yummy lavender cookies and some </a:t>
            </a:r>
            <a:r>
              <a:rPr lang="en-US" dirty="0" err="1"/>
              <a:t>satchets</a:t>
            </a:r>
            <a:r>
              <a:rPr lang="en-US" dirty="0"/>
              <a:t> of delightful smelling lavender! However, he doesn’t know what type of lavender to grow, and he really needs your help. He’s afraid he won’t grow the best variety for where he lives. His farm is in Western Iowa, in the Loess Hills region. Have any of you heard of the Loess Hills region? You can see the Loess Hills region in orange on the Iowa map and Farmer Herb’s farm is marked with a yellow star!</a:t>
            </a:r>
          </a:p>
        </p:txBody>
      </p:sp>
      <p:sp>
        <p:nvSpPr>
          <p:cNvPr id="4" name="Slide Number Placeholder 3"/>
          <p:cNvSpPr>
            <a:spLocks noGrp="1"/>
          </p:cNvSpPr>
          <p:nvPr>
            <p:ph type="sldNum" sz="quarter" idx="5"/>
          </p:nvPr>
        </p:nvSpPr>
        <p:spPr/>
        <p:txBody>
          <a:bodyPr/>
          <a:lstStyle/>
          <a:p>
            <a:fld id="{9E1EBB60-2794-4860-9BC7-A3F8BC7A90B0}" type="slidenum">
              <a:rPr lang="en-US" smtClean="0"/>
              <a:t>2</a:t>
            </a:fld>
            <a:endParaRPr lang="en-US"/>
          </a:p>
        </p:txBody>
      </p:sp>
    </p:spTree>
    <p:extLst>
      <p:ext uri="{BB962C8B-B14F-4D97-AF65-F5344CB8AC3E}">
        <p14:creationId xmlns:p14="http://schemas.microsoft.com/office/powerpoint/2010/main" val="277781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Plant investigators, we need to set the scene. The Loess Hills are rolling hills in Eastern Iowa. The hills are made up of material that is gritty, lightweight, and porous. What do you think those words mean? Loess means “loose” in German. The material is great for growing agricultural products, like lavender! The slopes of the hills make for very well-drained soil. The climate is like the rest of Iowa, with very cold winters and very hot summers. </a:t>
            </a:r>
          </a:p>
        </p:txBody>
      </p:sp>
      <p:sp>
        <p:nvSpPr>
          <p:cNvPr id="4" name="Slide Number Placeholder 3"/>
          <p:cNvSpPr>
            <a:spLocks noGrp="1"/>
          </p:cNvSpPr>
          <p:nvPr>
            <p:ph type="sldNum" sz="quarter" idx="5"/>
          </p:nvPr>
        </p:nvSpPr>
        <p:spPr/>
        <p:txBody>
          <a:bodyPr/>
          <a:lstStyle/>
          <a:p>
            <a:fld id="{9E1EBB60-2794-4860-9BC7-A3F8BC7A90B0}" type="slidenum">
              <a:rPr lang="en-US" smtClean="0"/>
              <a:t>3</a:t>
            </a:fld>
            <a:endParaRPr lang="en-US"/>
          </a:p>
        </p:txBody>
      </p:sp>
    </p:spTree>
    <p:extLst>
      <p:ext uri="{BB962C8B-B14F-4D97-AF65-F5344CB8AC3E}">
        <p14:creationId xmlns:p14="http://schemas.microsoft.com/office/powerpoint/2010/main" val="368617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EBB60-2794-4860-9BC7-A3F8BC7A90B0}" type="slidenum">
              <a:rPr lang="en-US" smtClean="0"/>
              <a:t>4</a:t>
            </a:fld>
            <a:endParaRPr lang="en-US"/>
          </a:p>
        </p:txBody>
      </p:sp>
    </p:spTree>
    <p:extLst>
      <p:ext uri="{BB962C8B-B14F-4D97-AF65-F5344CB8AC3E}">
        <p14:creationId xmlns:p14="http://schemas.microsoft.com/office/powerpoint/2010/main" val="113871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French lavender is up first! Can one of my students who completed their project on French Lavender read the slide? </a:t>
            </a:r>
          </a:p>
          <a:p>
            <a:endParaRPr lang="en-US" dirty="0"/>
          </a:p>
          <a:p>
            <a:r>
              <a:rPr lang="en-US" dirty="0"/>
              <a:t>(Talk about the Mediterranean- an area with warm, dry summers and cool, dry winters. )</a:t>
            </a:r>
          </a:p>
        </p:txBody>
      </p:sp>
      <p:sp>
        <p:nvSpPr>
          <p:cNvPr id="4" name="Slide Number Placeholder 3"/>
          <p:cNvSpPr>
            <a:spLocks noGrp="1"/>
          </p:cNvSpPr>
          <p:nvPr>
            <p:ph type="sldNum" sz="quarter" idx="5"/>
          </p:nvPr>
        </p:nvSpPr>
        <p:spPr/>
        <p:txBody>
          <a:bodyPr/>
          <a:lstStyle/>
          <a:p>
            <a:fld id="{9E1EBB60-2794-4860-9BC7-A3F8BC7A90B0}" type="slidenum">
              <a:rPr lang="en-US" smtClean="0"/>
              <a:t>5</a:t>
            </a:fld>
            <a:endParaRPr lang="en-US"/>
          </a:p>
        </p:txBody>
      </p:sp>
    </p:spTree>
    <p:extLst>
      <p:ext uri="{BB962C8B-B14F-4D97-AF65-F5344CB8AC3E}">
        <p14:creationId xmlns:p14="http://schemas.microsoft.com/office/powerpoint/2010/main" val="238470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is Fern Leaf Lavender. Can one of my students who completed their poster on fern leaf lavender read this slide?</a:t>
            </a:r>
          </a:p>
        </p:txBody>
      </p:sp>
      <p:sp>
        <p:nvSpPr>
          <p:cNvPr id="4" name="Slide Number Placeholder 3"/>
          <p:cNvSpPr>
            <a:spLocks noGrp="1"/>
          </p:cNvSpPr>
          <p:nvPr>
            <p:ph type="sldNum" sz="quarter" idx="5"/>
          </p:nvPr>
        </p:nvSpPr>
        <p:spPr/>
        <p:txBody>
          <a:bodyPr/>
          <a:lstStyle/>
          <a:p>
            <a:fld id="{9E1EBB60-2794-4860-9BC7-A3F8BC7A90B0}" type="slidenum">
              <a:rPr lang="en-US" smtClean="0"/>
              <a:t>6</a:t>
            </a:fld>
            <a:endParaRPr lang="en-US"/>
          </a:p>
        </p:txBody>
      </p:sp>
    </p:spTree>
    <p:extLst>
      <p:ext uri="{BB962C8B-B14F-4D97-AF65-F5344CB8AC3E}">
        <p14:creationId xmlns:p14="http://schemas.microsoft.com/office/powerpoint/2010/main" val="273398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is English lavender! Can someone from the English lavender group present this slide?</a:t>
            </a:r>
          </a:p>
        </p:txBody>
      </p:sp>
      <p:sp>
        <p:nvSpPr>
          <p:cNvPr id="4" name="Slide Number Placeholder 3"/>
          <p:cNvSpPr>
            <a:spLocks noGrp="1"/>
          </p:cNvSpPr>
          <p:nvPr>
            <p:ph type="sldNum" sz="quarter" idx="5"/>
          </p:nvPr>
        </p:nvSpPr>
        <p:spPr/>
        <p:txBody>
          <a:bodyPr/>
          <a:lstStyle/>
          <a:p>
            <a:fld id="{9E1EBB60-2794-4860-9BC7-A3F8BC7A90B0}" type="slidenum">
              <a:rPr lang="en-US" smtClean="0"/>
              <a:t>7</a:t>
            </a:fld>
            <a:endParaRPr lang="en-US"/>
          </a:p>
        </p:txBody>
      </p:sp>
    </p:spTree>
    <p:extLst>
      <p:ext uri="{BB962C8B-B14F-4D97-AF65-F5344CB8AC3E}">
        <p14:creationId xmlns:p14="http://schemas.microsoft.com/office/powerpoint/2010/main" val="873978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have Spanish lavender. Can someone from the Spanish lavender group present this slide? </a:t>
            </a:r>
          </a:p>
        </p:txBody>
      </p:sp>
      <p:sp>
        <p:nvSpPr>
          <p:cNvPr id="4" name="Slide Number Placeholder 3"/>
          <p:cNvSpPr>
            <a:spLocks noGrp="1"/>
          </p:cNvSpPr>
          <p:nvPr>
            <p:ph type="sldNum" sz="quarter" idx="5"/>
          </p:nvPr>
        </p:nvSpPr>
        <p:spPr/>
        <p:txBody>
          <a:bodyPr/>
          <a:lstStyle/>
          <a:p>
            <a:fld id="{9E1EBB60-2794-4860-9BC7-A3F8BC7A90B0}" type="slidenum">
              <a:rPr lang="en-US" smtClean="0"/>
              <a:t>8</a:t>
            </a:fld>
            <a:endParaRPr lang="en-US"/>
          </a:p>
        </p:txBody>
      </p:sp>
    </p:spTree>
    <p:extLst>
      <p:ext uri="{BB962C8B-B14F-4D97-AF65-F5344CB8AC3E}">
        <p14:creationId xmlns:p14="http://schemas.microsoft.com/office/powerpoint/2010/main" val="233822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worksheets, you worked with Hardiness Zones. Before we decide what lavender Farmer Herb should grow, let’s take a look at what hardiness zones are! This is a map put out by the United States Department of Agriculture. This map can tell us where plants can survive based on temperatures. You each know what the hardiness zones of your lavender plants are, so let’s take a closer look at where the zones are. </a:t>
            </a:r>
          </a:p>
          <a:p>
            <a:endParaRPr lang="en-US" dirty="0"/>
          </a:p>
          <a:p>
            <a:pPr lvl="1"/>
            <a:r>
              <a:rPr lang="en-US" sz="1200" kern="1200" dirty="0">
                <a:solidFill>
                  <a:schemeClr val="tx1"/>
                </a:solidFill>
                <a:effectLst/>
                <a:latin typeface="+mn-lt"/>
                <a:ea typeface="+mn-ea"/>
                <a:cs typeface="+mn-cs"/>
              </a:rPr>
              <a:t>*Point out that the colors grow warmer (from purple to yellow) from the Northern part of the United States to the Southern part, and that different plants survive well in some climates compared to others. Explain the key on the right side of the map. The Fahrenheit temperatures are on the right of the key and the Celsius temperatures are on the right.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Ask students if they know where Iowa is on the map, and if they can identify how many hardiness zones Iowa has, and which ones they are. Make sure to use the key and explain that the key is of the “Average Annual Extreme Minimum Temperature “ which helps determine how cold it is in each zone. Growers can use this map to decide which plants to grow according to where they live.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Ask students if they can think of any plants that would grow well in Florida, which has zones 9a-10b. (Some crops are citrus trees, sugarcane, and cotton)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Ask students if they think that citrus trees could also grow well in North Dakota. Why or why not? (North Dakota has zones 3 and 4, which are very cold. Citrus trees need a lot of sunlight and warmth.)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Ask students if they eat sweet corn during the summer. Sweet corn grows well in hardiness zones 4-8, so it can grow in a variety of places. Ask students to point out some states that sweet corn could grow according to hardiness zones. </a:t>
            </a:r>
          </a:p>
          <a:p>
            <a:endParaRPr lang="en-US" dirty="0"/>
          </a:p>
        </p:txBody>
      </p:sp>
      <p:sp>
        <p:nvSpPr>
          <p:cNvPr id="4" name="Slide Number Placeholder 3"/>
          <p:cNvSpPr>
            <a:spLocks noGrp="1"/>
          </p:cNvSpPr>
          <p:nvPr>
            <p:ph type="sldNum" sz="quarter" idx="5"/>
          </p:nvPr>
        </p:nvSpPr>
        <p:spPr/>
        <p:txBody>
          <a:bodyPr/>
          <a:lstStyle/>
          <a:p>
            <a:fld id="{9E1EBB60-2794-4860-9BC7-A3F8BC7A90B0}" type="slidenum">
              <a:rPr lang="en-US" smtClean="0"/>
              <a:t>9</a:t>
            </a:fld>
            <a:endParaRPr lang="en-US"/>
          </a:p>
        </p:txBody>
      </p:sp>
    </p:spTree>
    <p:extLst>
      <p:ext uri="{BB962C8B-B14F-4D97-AF65-F5344CB8AC3E}">
        <p14:creationId xmlns:p14="http://schemas.microsoft.com/office/powerpoint/2010/main" val="97733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plant investigators- which lavender type do you think will grow best in the Loess Hills region? Turn to a partner and discuss and then we will come back together and discuss!</a:t>
            </a:r>
          </a:p>
        </p:txBody>
      </p:sp>
      <p:sp>
        <p:nvSpPr>
          <p:cNvPr id="4" name="Slide Number Placeholder 3"/>
          <p:cNvSpPr>
            <a:spLocks noGrp="1"/>
          </p:cNvSpPr>
          <p:nvPr>
            <p:ph type="sldNum" sz="quarter" idx="5"/>
          </p:nvPr>
        </p:nvSpPr>
        <p:spPr/>
        <p:txBody>
          <a:bodyPr/>
          <a:lstStyle/>
          <a:p>
            <a:fld id="{9E1EBB60-2794-4860-9BC7-A3F8BC7A90B0}" type="slidenum">
              <a:rPr lang="en-US" smtClean="0"/>
              <a:t>10</a:t>
            </a:fld>
            <a:endParaRPr lang="en-US"/>
          </a:p>
        </p:txBody>
      </p:sp>
    </p:spTree>
    <p:extLst>
      <p:ext uri="{BB962C8B-B14F-4D97-AF65-F5344CB8AC3E}">
        <p14:creationId xmlns:p14="http://schemas.microsoft.com/office/powerpoint/2010/main" val="379871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4460-3FE6-43E1-80D5-F0C942C0C2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FA336D-CB93-4DE8-ABE3-1972D94CD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690CAC-D078-47D7-8DBB-BCD09A2C0961}"/>
              </a:ext>
            </a:extLst>
          </p:cNvPr>
          <p:cNvSpPr>
            <a:spLocks noGrp="1"/>
          </p:cNvSpPr>
          <p:nvPr>
            <p:ph type="dt" sz="half" idx="10"/>
          </p:nvPr>
        </p:nvSpPr>
        <p:spPr/>
        <p:txBody>
          <a:bodyPr/>
          <a:lstStyle/>
          <a:p>
            <a:fld id="{842726FD-F908-43CC-9C37-3254521EE470}" type="datetimeFigureOut">
              <a:rPr lang="en-US" smtClean="0"/>
              <a:t>10/23/2020</a:t>
            </a:fld>
            <a:endParaRPr lang="en-US"/>
          </a:p>
        </p:txBody>
      </p:sp>
      <p:sp>
        <p:nvSpPr>
          <p:cNvPr id="5" name="Footer Placeholder 4">
            <a:extLst>
              <a:ext uri="{FF2B5EF4-FFF2-40B4-BE49-F238E27FC236}">
                <a16:creationId xmlns:a16="http://schemas.microsoft.com/office/drawing/2014/main" id="{612F1814-D89E-468A-860C-BE6564C6C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E4371-66B2-436E-B301-32FB7E31199D}"/>
              </a:ext>
            </a:extLst>
          </p:cNvPr>
          <p:cNvSpPr>
            <a:spLocks noGrp="1"/>
          </p:cNvSpPr>
          <p:nvPr>
            <p:ph type="sldNum" sz="quarter" idx="12"/>
          </p:nvPr>
        </p:nvSpPr>
        <p:spPr/>
        <p:txBody>
          <a:bodyPr/>
          <a:lstStyle/>
          <a:p>
            <a:fld id="{5292A2EE-A6B9-4782-983D-61404A92B315}" type="slidenum">
              <a:rPr lang="en-US" smtClean="0"/>
              <a:t>‹#›</a:t>
            </a:fld>
            <a:endParaRPr lang="en-US"/>
          </a:p>
        </p:txBody>
      </p:sp>
    </p:spTree>
    <p:extLst>
      <p:ext uri="{BB962C8B-B14F-4D97-AF65-F5344CB8AC3E}">
        <p14:creationId xmlns:p14="http://schemas.microsoft.com/office/powerpoint/2010/main" val="207756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62DE-D4C2-40EE-8E5C-6A80A40019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53C8C-8BF8-4E7A-99D5-5111851CB1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18DF0-F1FB-43EA-967F-DF6FEDBAFF4E}"/>
              </a:ext>
            </a:extLst>
          </p:cNvPr>
          <p:cNvSpPr>
            <a:spLocks noGrp="1"/>
          </p:cNvSpPr>
          <p:nvPr>
            <p:ph type="dt" sz="half" idx="10"/>
          </p:nvPr>
        </p:nvSpPr>
        <p:spPr/>
        <p:txBody>
          <a:bodyPr/>
          <a:lstStyle/>
          <a:p>
            <a:fld id="{842726FD-F908-43CC-9C37-3254521EE470}" type="datetimeFigureOut">
              <a:rPr lang="en-US" smtClean="0"/>
              <a:t>10/23/2020</a:t>
            </a:fld>
            <a:endParaRPr lang="en-US"/>
          </a:p>
        </p:txBody>
      </p:sp>
      <p:sp>
        <p:nvSpPr>
          <p:cNvPr id="5" name="Footer Placeholder 4">
            <a:extLst>
              <a:ext uri="{FF2B5EF4-FFF2-40B4-BE49-F238E27FC236}">
                <a16:creationId xmlns:a16="http://schemas.microsoft.com/office/drawing/2014/main" id="{A52756C8-417B-45AC-AB76-C491301B5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198EA-C91A-4056-9F4B-0AB66002A061}"/>
              </a:ext>
            </a:extLst>
          </p:cNvPr>
          <p:cNvSpPr>
            <a:spLocks noGrp="1"/>
          </p:cNvSpPr>
          <p:nvPr>
            <p:ph type="sldNum" sz="quarter" idx="12"/>
          </p:nvPr>
        </p:nvSpPr>
        <p:spPr/>
        <p:txBody>
          <a:bodyPr/>
          <a:lstStyle/>
          <a:p>
            <a:fld id="{5292A2EE-A6B9-4782-983D-61404A92B315}" type="slidenum">
              <a:rPr lang="en-US" smtClean="0"/>
              <a:t>‹#›</a:t>
            </a:fld>
            <a:endParaRPr lang="en-US"/>
          </a:p>
        </p:txBody>
      </p:sp>
    </p:spTree>
    <p:extLst>
      <p:ext uri="{BB962C8B-B14F-4D97-AF65-F5344CB8AC3E}">
        <p14:creationId xmlns:p14="http://schemas.microsoft.com/office/powerpoint/2010/main" val="294797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FBAF1-F63F-4747-AF22-9486AA8586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C1C47B-705B-4DCA-9EDB-7E05630340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E48A5-401B-4F9F-8462-C6A69342ED13}"/>
              </a:ext>
            </a:extLst>
          </p:cNvPr>
          <p:cNvSpPr>
            <a:spLocks noGrp="1"/>
          </p:cNvSpPr>
          <p:nvPr>
            <p:ph type="dt" sz="half" idx="10"/>
          </p:nvPr>
        </p:nvSpPr>
        <p:spPr/>
        <p:txBody>
          <a:bodyPr/>
          <a:lstStyle/>
          <a:p>
            <a:fld id="{842726FD-F908-43CC-9C37-3254521EE470}" type="datetimeFigureOut">
              <a:rPr lang="en-US" smtClean="0"/>
              <a:t>10/23/2020</a:t>
            </a:fld>
            <a:endParaRPr lang="en-US"/>
          </a:p>
        </p:txBody>
      </p:sp>
      <p:sp>
        <p:nvSpPr>
          <p:cNvPr id="5" name="Footer Placeholder 4">
            <a:extLst>
              <a:ext uri="{FF2B5EF4-FFF2-40B4-BE49-F238E27FC236}">
                <a16:creationId xmlns:a16="http://schemas.microsoft.com/office/drawing/2014/main" id="{0935D814-25F2-424B-82F9-2B3CA05C1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1B122-26CE-48E6-8D9F-834A70579E36}"/>
              </a:ext>
            </a:extLst>
          </p:cNvPr>
          <p:cNvSpPr>
            <a:spLocks noGrp="1"/>
          </p:cNvSpPr>
          <p:nvPr>
            <p:ph type="sldNum" sz="quarter" idx="12"/>
          </p:nvPr>
        </p:nvSpPr>
        <p:spPr/>
        <p:txBody>
          <a:bodyPr/>
          <a:lstStyle/>
          <a:p>
            <a:fld id="{5292A2EE-A6B9-4782-983D-61404A92B315}" type="slidenum">
              <a:rPr lang="en-US" smtClean="0"/>
              <a:t>‹#›</a:t>
            </a:fld>
            <a:endParaRPr lang="en-US"/>
          </a:p>
        </p:txBody>
      </p:sp>
    </p:spTree>
    <p:extLst>
      <p:ext uri="{BB962C8B-B14F-4D97-AF65-F5344CB8AC3E}">
        <p14:creationId xmlns:p14="http://schemas.microsoft.com/office/powerpoint/2010/main" val="253304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F81A-2EC9-41AC-AD08-366B733E29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D102B-2244-481E-BBE8-B0F22D427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CB5CB-12B1-4759-B8EA-7FB5AFF6A967}"/>
              </a:ext>
            </a:extLst>
          </p:cNvPr>
          <p:cNvSpPr>
            <a:spLocks noGrp="1"/>
          </p:cNvSpPr>
          <p:nvPr>
            <p:ph type="dt" sz="half" idx="10"/>
          </p:nvPr>
        </p:nvSpPr>
        <p:spPr/>
        <p:txBody>
          <a:bodyPr/>
          <a:lstStyle/>
          <a:p>
            <a:fld id="{842726FD-F908-43CC-9C37-3254521EE470}" type="datetimeFigureOut">
              <a:rPr lang="en-US" smtClean="0"/>
              <a:t>10/23/2020</a:t>
            </a:fld>
            <a:endParaRPr lang="en-US"/>
          </a:p>
        </p:txBody>
      </p:sp>
      <p:sp>
        <p:nvSpPr>
          <p:cNvPr id="5" name="Footer Placeholder 4">
            <a:extLst>
              <a:ext uri="{FF2B5EF4-FFF2-40B4-BE49-F238E27FC236}">
                <a16:creationId xmlns:a16="http://schemas.microsoft.com/office/drawing/2014/main" id="{4E8CF8B0-1918-4EAC-B14A-4F7887FA9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F9ECE-7313-458F-8E4A-2787DB30BF50}"/>
              </a:ext>
            </a:extLst>
          </p:cNvPr>
          <p:cNvSpPr>
            <a:spLocks noGrp="1"/>
          </p:cNvSpPr>
          <p:nvPr>
            <p:ph type="sldNum" sz="quarter" idx="12"/>
          </p:nvPr>
        </p:nvSpPr>
        <p:spPr/>
        <p:txBody>
          <a:bodyPr/>
          <a:lstStyle/>
          <a:p>
            <a:fld id="{5292A2EE-A6B9-4782-983D-61404A92B315}" type="slidenum">
              <a:rPr lang="en-US" smtClean="0"/>
              <a:t>‹#›</a:t>
            </a:fld>
            <a:endParaRPr lang="en-US"/>
          </a:p>
        </p:txBody>
      </p:sp>
    </p:spTree>
    <p:extLst>
      <p:ext uri="{BB962C8B-B14F-4D97-AF65-F5344CB8AC3E}">
        <p14:creationId xmlns:p14="http://schemas.microsoft.com/office/powerpoint/2010/main" val="114802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9653-E85B-4B95-B047-50856343CD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7BD053-788B-4D45-A21C-814F74F4E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2AB3FD-0AF7-4080-BAFC-53306898A771}"/>
              </a:ext>
            </a:extLst>
          </p:cNvPr>
          <p:cNvSpPr>
            <a:spLocks noGrp="1"/>
          </p:cNvSpPr>
          <p:nvPr>
            <p:ph type="dt" sz="half" idx="10"/>
          </p:nvPr>
        </p:nvSpPr>
        <p:spPr/>
        <p:txBody>
          <a:bodyPr/>
          <a:lstStyle/>
          <a:p>
            <a:fld id="{842726FD-F908-43CC-9C37-3254521EE470}" type="datetimeFigureOut">
              <a:rPr lang="en-US" smtClean="0"/>
              <a:t>10/23/2020</a:t>
            </a:fld>
            <a:endParaRPr lang="en-US"/>
          </a:p>
        </p:txBody>
      </p:sp>
      <p:sp>
        <p:nvSpPr>
          <p:cNvPr id="5" name="Footer Placeholder 4">
            <a:extLst>
              <a:ext uri="{FF2B5EF4-FFF2-40B4-BE49-F238E27FC236}">
                <a16:creationId xmlns:a16="http://schemas.microsoft.com/office/drawing/2014/main" id="{2E27EAAD-8AB0-4AD1-897B-C9C0BE9E9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190EF-8B43-4FBA-9593-FF481B06CF95}"/>
              </a:ext>
            </a:extLst>
          </p:cNvPr>
          <p:cNvSpPr>
            <a:spLocks noGrp="1"/>
          </p:cNvSpPr>
          <p:nvPr>
            <p:ph type="sldNum" sz="quarter" idx="12"/>
          </p:nvPr>
        </p:nvSpPr>
        <p:spPr/>
        <p:txBody>
          <a:bodyPr/>
          <a:lstStyle/>
          <a:p>
            <a:fld id="{5292A2EE-A6B9-4782-983D-61404A92B315}" type="slidenum">
              <a:rPr lang="en-US" smtClean="0"/>
              <a:t>‹#›</a:t>
            </a:fld>
            <a:endParaRPr lang="en-US"/>
          </a:p>
        </p:txBody>
      </p:sp>
    </p:spTree>
    <p:extLst>
      <p:ext uri="{BB962C8B-B14F-4D97-AF65-F5344CB8AC3E}">
        <p14:creationId xmlns:p14="http://schemas.microsoft.com/office/powerpoint/2010/main" val="401638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55F5-2CB8-4B18-8F72-BDA928FAA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38BDFF-A9BB-4BF4-87C4-9446C32AA9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5C6AE-2A14-495F-B7DE-8BF74A2968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FEC9-37DD-4E00-A35C-1AD8B206A730}"/>
              </a:ext>
            </a:extLst>
          </p:cNvPr>
          <p:cNvSpPr>
            <a:spLocks noGrp="1"/>
          </p:cNvSpPr>
          <p:nvPr>
            <p:ph type="dt" sz="half" idx="10"/>
          </p:nvPr>
        </p:nvSpPr>
        <p:spPr/>
        <p:txBody>
          <a:bodyPr/>
          <a:lstStyle/>
          <a:p>
            <a:fld id="{842726FD-F908-43CC-9C37-3254521EE470}" type="datetimeFigureOut">
              <a:rPr lang="en-US" smtClean="0"/>
              <a:t>10/23/2020</a:t>
            </a:fld>
            <a:endParaRPr lang="en-US"/>
          </a:p>
        </p:txBody>
      </p:sp>
      <p:sp>
        <p:nvSpPr>
          <p:cNvPr id="6" name="Footer Placeholder 5">
            <a:extLst>
              <a:ext uri="{FF2B5EF4-FFF2-40B4-BE49-F238E27FC236}">
                <a16:creationId xmlns:a16="http://schemas.microsoft.com/office/drawing/2014/main" id="{8E0792A4-1AF7-4E8C-8DBC-FA1B01CCF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93616-02E7-464C-B783-4167DA096E7B}"/>
              </a:ext>
            </a:extLst>
          </p:cNvPr>
          <p:cNvSpPr>
            <a:spLocks noGrp="1"/>
          </p:cNvSpPr>
          <p:nvPr>
            <p:ph type="sldNum" sz="quarter" idx="12"/>
          </p:nvPr>
        </p:nvSpPr>
        <p:spPr/>
        <p:txBody>
          <a:bodyPr/>
          <a:lstStyle/>
          <a:p>
            <a:fld id="{5292A2EE-A6B9-4782-983D-61404A92B315}" type="slidenum">
              <a:rPr lang="en-US" smtClean="0"/>
              <a:t>‹#›</a:t>
            </a:fld>
            <a:endParaRPr lang="en-US"/>
          </a:p>
        </p:txBody>
      </p:sp>
    </p:spTree>
    <p:extLst>
      <p:ext uri="{BB962C8B-B14F-4D97-AF65-F5344CB8AC3E}">
        <p14:creationId xmlns:p14="http://schemas.microsoft.com/office/powerpoint/2010/main" val="123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FAD2-CB15-42F3-B724-B35915BE10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55B326-12C0-49AC-8585-6638073FB4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D1B5FC-D2D2-4C76-9934-8865AB1A0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CD8431-85B5-46F7-A939-5AAC383E2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905A6-5B65-4EF0-8F2C-2911C25AD8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D9A9FD-9966-42EB-BCF4-77BFB8F3E51B}"/>
              </a:ext>
            </a:extLst>
          </p:cNvPr>
          <p:cNvSpPr>
            <a:spLocks noGrp="1"/>
          </p:cNvSpPr>
          <p:nvPr>
            <p:ph type="dt" sz="half" idx="10"/>
          </p:nvPr>
        </p:nvSpPr>
        <p:spPr/>
        <p:txBody>
          <a:bodyPr/>
          <a:lstStyle/>
          <a:p>
            <a:fld id="{842726FD-F908-43CC-9C37-3254521EE470}" type="datetimeFigureOut">
              <a:rPr lang="en-US" smtClean="0"/>
              <a:t>10/23/2020</a:t>
            </a:fld>
            <a:endParaRPr lang="en-US"/>
          </a:p>
        </p:txBody>
      </p:sp>
      <p:sp>
        <p:nvSpPr>
          <p:cNvPr id="8" name="Footer Placeholder 7">
            <a:extLst>
              <a:ext uri="{FF2B5EF4-FFF2-40B4-BE49-F238E27FC236}">
                <a16:creationId xmlns:a16="http://schemas.microsoft.com/office/drawing/2014/main" id="{7120E048-A9D1-4E59-9291-57A2050FEA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8660F9-B5CB-4662-B858-7261A59DEF90}"/>
              </a:ext>
            </a:extLst>
          </p:cNvPr>
          <p:cNvSpPr>
            <a:spLocks noGrp="1"/>
          </p:cNvSpPr>
          <p:nvPr>
            <p:ph type="sldNum" sz="quarter" idx="12"/>
          </p:nvPr>
        </p:nvSpPr>
        <p:spPr/>
        <p:txBody>
          <a:bodyPr/>
          <a:lstStyle/>
          <a:p>
            <a:fld id="{5292A2EE-A6B9-4782-983D-61404A92B315}" type="slidenum">
              <a:rPr lang="en-US" smtClean="0"/>
              <a:t>‹#›</a:t>
            </a:fld>
            <a:endParaRPr lang="en-US"/>
          </a:p>
        </p:txBody>
      </p:sp>
    </p:spTree>
    <p:extLst>
      <p:ext uri="{BB962C8B-B14F-4D97-AF65-F5344CB8AC3E}">
        <p14:creationId xmlns:p14="http://schemas.microsoft.com/office/powerpoint/2010/main" val="193232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6020C-0EE8-4333-8C04-090D85E85E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F04BD7-C4E5-4525-BB30-BFB72361A9AC}"/>
              </a:ext>
            </a:extLst>
          </p:cNvPr>
          <p:cNvSpPr>
            <a:spLocks noGrp="1"/>
          </p:cNvSpPr>
          <p:nvPr>
            <p:ph type="dt" sz="half" idx="10"/>
          </p:nvPr>
        </p:nvSpPr>
        <p:spPr/>
        <p:txBody>
          <a:bodyPr/>
          <a:lstStyle/>
          <a:p>
            <a:fld id="{842726FD-F908-43CC-9C37-3254521EE470}" type="datetimeFigureOut">
              <a:rPr lang="en-US" smtClean="0"/>
              <a:t>10/23/2020</a:t>
            </a:fld>
            <a:endParaRPr lang="en-US"/>
          </a:p>
        </p:txBody>
      </p:sp>
      <p:sp>
        <p:nvSpPr>
          <p:cNvPr id="4" name="Footer Placeholder 3">
            <a:extLst>
              <a:ext uri="{FF2B5EF4-FFF2-40B4-BE49-F238E27FC236}">
                <a16:creationId xmlns:a16="http://schemas.microsoft.com/office/drawing/2014/main" id="{A07401E4-C65B-4F9F-8C5A-4321121B30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2093A8-BBE9-448C-92F2-39BDE6BE72ED}"/>
              </a:ext>
            </a:extLst>
          </p:cNvPr>
          <p:cNvSpPr>
            <a:spLocks noGrp="1"/>
          </p:cNvSpPr>
          <p:nvPr>
            <p:ph type="sldNum" sz="quarter" idx="12"/>
          </p:nvPr>
        </p:nvSpPr>
        <p:spPr/>
        <p:txBody>
          <a:bodyPr/>
          <a:lstStyle/>
          <a:p>
            <a:fld id="{5292A2EE-A6B9-4782-983D-61404A92B315}" type="slidenum">
              <a:rPr lang="en-US" smtClean="0"/>
              <a:t>‹#›</a:t>
            </a:fld>
            <a:endParaRPr lang="en-US"/>
          </a:p>
        </p:txBody>
      </p:sp>
    </p:spTree>
    <p:extLst>
      <p:ext uri="{BB962C8B-B14F-4D97-AF65-F5344CB8AC3E}">
        <p14:creationId xmlns:p14="http://schemas.microsoft.com/office/powerpoint/2010/main" val="109534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2E0E1D-97A8-4B81-8DAB-835E3C805AA9}"/>
              </a:ext>
            </a:extLst>
          </p:cNvPr>
          <p:cNvSpPr>
            <a:spLocks noGrp="1"/>
          </p:cNvSpPr>
          <p:nvPr>
            <p:ph type="dt" sz="half" idx="10"/>
          </p:nvPr>
        </p:nvSpPr>
        <p:spPr/>
        <p:txBody>
          <a:bodyPr/>
          <a:lstStyle/>
          <a:p>
            <a:fld id="{842726FD-F908-43CC-9C37-3254521EE470}" type="datetimeFigureOut">
              <a:rPr lang="en-US" smtClean="0"/>
              <a:t>10/23/2020</a:t>
            </a:fld>
            <a:endParaRPr lang="en-US"/>
          </a:p>
        </p:txBody>
      </p:sp>
      <p:sp>
        <p:nvSpPr>
          <p:cNvPr id="3" name="Footer Placeholder 2">
            <a:extLst>
              <a:ext uri="{FF2B5EF4-FFF2-40B4-BE49-F238E27FC236}">
                <a16:creationId xmlns:a16="http://schemas.microsoft.com/office/drawing/2014/main" id="{12C612D3-6C7C-4A79-865A-DA1F4CA23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232DAA-7387-4C1B-9080-FB86F578B09F}"/>
              </a:ext>
            </a:extLst>
          </p:cNvPr>
          <p:cNvSpPr>
            <a:spLocks noGrp="1"/>
          </p:cNvSpPr>
          <p:nvPr>
            <p:ph type="sldNum" sz="quarter" idx="12"/>
          </p:nvPr>
        </p:nvSpPr>
        <p:spPr/>
        <p:txBody>
          <a:bodyPr/>
          <a:lstStyle/>
          <a:p>
            <a:fld id="{5292A2EE-A6B9-4782-983D-61404A92B315}" type="slidenum">
              <a:rPr lang="en-US" smtClean="0"/>
              <a:t>‹#›</a:t>
            </a:fld>
            <a:endParaRPr lang="en-US"/>
          </a:p>
        </p:txBody>
      </p:sp>
    </p:spTree>
    <p:extLst>
      <p:ext uri="{BB962C8B-B14F-4D97-AF65-F5344CB8AC3E}">
        <p14:creationId xmlns:p14="http://schemas.microsoft.com/office/powerpoint/2010/main" val="271420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AB4E-DC80-4209-AAB1-B0272867A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57676E-DFB4-46D1-A5AE-FC6AE3FA4E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0C124-F6FE-4313-9FD9-FFFD1CE8B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20F6F-34CF-4962-8B4D-885F12309A55}"/>
              </a:ext>
            </a:extLst>
          </p:cNvPr>
          <p:cNvSpPr>
            <a:spLocks noGrp="1"/>
          </p:cNvSpPr>
          <p:nvPr>
            <p:ph type="dt" sz="half" idx="10"/>
          </p:nvPr>
        </p:nvSpPr>
        <p:spPr/>
        <p:txBody>
          <a:bodyPr/>
          <a:lstStyle/>
          <a:p>
            <a:fld id="{842726FD-F908-43CC-9C37-3254521EE470}" type="datetimeFigureOut">
              <a:rPr lang="en-US" smtClean="0"/>
              <a:t>10/23/2020</a:t>
            </a:fld>
            <a:endParaRPr lang="en-US"/>
          </a:p>
        </p:txBody>
      </p:sp>
      <p:sp>
        <p:nvSpPr>
          <p:cNvPr id="6" name="Footer Placeholder 5">
            <a:extLst>
              <a:ext uri="{FF2B5EF4-FFF2-40B4-BE49-F238E27FC236}">
                <a16:creationId xmlns:a16="http://schemas.microsoft.com/office/drawing/2014/main" id="{8951748F-D016-4DD8-9A49-4938BEF05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01BC7-4595-4E9D-A116-F55E7BD366A8}"/>
              </a:ext>
            </a:extLst>
          </p:cNvPr>
          <p:cNvSpPr>
            <a:spLocks noGrp="1"/>
          </p:cNvSpPr>
          <p:nvPr>
            <p:ph type="sldNum" sz="quarter" idx="12"/>
          </p:nvPr>
        </p:nvSpPr>
        <p:spPr/>
        <p:txBody>
          <a:bodyPr/>
          <a:lstStyle/>
          <a:p>
            <a:fld id="{5292A2EE-A6B9-4782-983D-61404A92B315}" type="slidenum">
              <a:rPr lang="en-US" smtClean="0"/>
              <a:t>‹#›</a:t>
            </a:fld>
            <a:endParaRPr lang="en-US"/>
          </a:p>
        </p:txBody>
      </p:sp>
    </p:spTree>
    <p:extLst>
      <p:ext uri="{BB962C8B-B14F-4D97-AF65-F5344CB8AC3E}">
        <p14:creationId xmlns:p14="http://schemas.microsoft.com/office/powerpoint/2010/main" val="83900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ED2E-EB83-4EDB-A30B-C882BFBAB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2757F-38B0-4BF6-B461-916E7C09F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FE55B2-6E31-45C9-961B-A4D6EF2EC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C45F6-9D2A-4044-8F5D-5B011ECFFF68}"/>
              </a:ext>
            </a:extLst>
          </p:cNvPr>
          <p:cNvSpPr>
            <a:spLocks noGrp="1"/>
          </p:cNvSpPr>
          <p:nvPr>
            <p:ph type="dt" sz="half" idx="10"/>
          </p:nvPr>
        </p:nvSpPr>
        <p:spPr/>
        <p:txBody>
          <a:bodyPr/>
          <a:lstStyle/>
          <a:p>
            <a:fld id="{842726FD-F908-43CC-9C37-3254521EE470}" type="datetimeFigureOut">
              <a:rPr lang="en-US" smtClean="0"/>
              <a:t>10/23/2020</a:t>
            </a:fld>
            <a:endParaRPr lang="en-US"/>
          </a:p>
        </p:txBody>
      </p:sp>
      <p:sp>
        <p:nvSpPr>
          <p:cNvPr id="6" name="Footer Placeholder 5">
            <a:extLst>
              <a:ext uri="{FF2B5EF4-FFF2-40B4-BE49-F238E27FC236}">
                <a16:creationId xmlns:a16="http://schemas.microsoft.com/office/drawing/2014/main" id="{5C590CDE-6CEF-412B-B194-16BAA3B13B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345FB-19B4-4B87-8EA7-033FFC9E9B81}"/>
              </a:ext>
            </a:extLst>
          </p:cNvPr>
          <p:cNvSpPr>
            <a:spLocks noGrp="1"/>
          </p:cNvSpPr>
          <p:nvPr>
            <p:ph type="sldNum" sz="quarter" idx="12"/>
          </p:nvPr>
        </p:nvSpPr>
        <p:spPr/>
        <p:txBody>
          <a:bodyPr/>
          <a:lstStyle/>
          <a:p>
            <a:fld id="{5292A2EE-A6B9-4782-983D-61404A92B315}" type="slidenum">
              <a:rPr lang="en-US" smtClean="0"/>
              <a:t>‹#›</a:t>
            </a:fld>
            <a:endParaRPr lang="en-US"/>
          </a:p>
        </p:txBody>
      </p:sp>
    </p:spTree>
    <p:extLst>
      <p:ext uri="{BB962C8B-B14F-4D97-AF65-F5344CB8AC3E}">
        <p14:creationId xmlns:p14="http://schemas.microsoft.com/office/powerpoint/2010/main" val="193929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BFA018-15EC-4501-871E-C967B0C04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7757B5-C200-4BA4-BA76-74E55EE66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D06C1-E350-4E7B-8B27-B24E349C5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726FD-F908-43CC-9C37-3254521EE470}" type="datetimeFigureOut">
              <a:rPr lang="en-US" smtClean="0"/>
              <a:t>10/23/2020</a:t>
            </a:fld>
            <a:endParaRPr lang="en-US"/>
          </a:p>
        </p:txBody>
      </p:sp>
      <p:sp>
        <p:nvSpPr>
          <p:cNvPr id="5" name="Footer Placeholder 4">
            <a:extLst>
              <a:ext uri="{FF2B5EF4-FFF2-40B4-BE49-F238E27FC236}">
                <a16:creationId xmlns:a16="http://schemas.microsoft.com/office/drawing/2014/main" id="{25A14859-5F0D-494A-9F28-32DD4E519D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61E9AB-E12A-4FB4-9435-698CC3DE1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2A2EE-A6B9-4782-983D-61404A92B315}" type="slidenum">
              <a:rPr lang="en-US" smtClean="0"/>
              <a:t>‹#›</a:t>
            </a:fld>
            <a:endParaRPr lang="en-US"/>
          </a:p>
        </p:txBody>
      </p:sp>
    </p:spTree>
    <p:extLst>
      <p:ext uri="{BB962C8B-B14F-4D97-AF65-F5344CB8AC3E}">
        <p14:creationId xmlns:p14="http://schemas.microsoft.com/office/powerpoint/2010/main" val="378269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dn11.bigcommerce.com/s-q83qdckkjh/images/stencil/1280x1280/products/196/4042/English-LavendarBC__83996.1555970680.jpg?c=2?imbypass=on" TargetMode="External"/><Relationship Id="rId3" Type="http://schemas.openxmlformats.org/officeDocument/2006/relationships/hyperlink" Target="https://media1.giphy.com/media/d7O6RdWEfvGJNtKowA/source.gif" TargetMode="External"/><Relationship Id="rId7" Type="http://schemas.openxmlformats.org/officeDocument/2006/relationships/hyperlink" Target="https://www.gardeningknowhow.com/wp-content/uploads/2020/02/fernleaf-lavender-400x300.jpg" TargetMode="External"/><Relationship Id="rId2" Type="http://schemas.openxmlformats.org/officeDocument/2006/relationships/hyperlink" Target="https://encrypted-tbn0.gstatic.com/images?q=tbn%3AANd9GcT_pabScCtuWZ3FTomqlCbM5qnciukRiogUNg&amp;usqp=CAU" TargetMode="External"/><Relationship Id="rId1" Type="http://schemas.openxmlformats.org/officeDocument/2006/relationships/slideLayout" Target="../slideLayouts/slideLayout2.xml"/><Relationship Id="rId6" Type="http://schemas.openxmlformats.org/officeDocument/2006/relationships/hyperlink" Target="https://www.climatetypesforkids.com/mediterranean-climate" TargetMode="External"/><Relationship Id="rId5" Type="http://schemas.openxmlformats.org/officeDocument/2006/relationships/hyperlink" Target="https://www.google.com/url?sa=i&amp;url=https%3A%2F%2Fwww.traveliowa.com%2Ftrails%2Floess-hills-national-scenic-byway%2F10%2F&amp;psig=AOvVaw2tIiBPZ9ZnP7f8WMIlhfkG&amp;ust=1602609253325000&amp;source=images&amp;cd=vfe&amp;ved=0CAMQjB1qFwoTCLj_jvjGr-wCFQAAAAAdAAAAABAE" TargetMode="External"/><Relationship Id="rId10" Type="http://schemas.openxmlformats.org/officeDocument/2006/relationships/hyperlink" Target="https://planthardiness.ars.usda.gov/PHZMWeb/" TargetMode="External"/><Relationship Id="rId4" Type="http://schemas.openxmlformats.org/officeDocument/2006/relationships/hyperlink" Target="https://www.iihr.uiowa.edu/igs/files/2017/06/LandMap1-2.jpg" TargetMode="External"/><Relationship Id="rId9" Type="http://schemas.openxmlformats.org/officeDocument/2006/relationships/hyperlink" Target="https://www.gardendesign.com/pictures/images/320x240Exact/site_3/lavandula-dentate-french-lavender-garden-design_11717.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1CC8E0-A0DC-4B06-BD53-A33BD884593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481" b="1249"/>
          <a:stretch/>
        </p:blipFill>
        <p:spPr>
          <a:xfrm>
            <a:off x="20" y="1"/>
            <a:ext cx="12191980" cy="6857999"/>
          </a:xfrm>
          <a:prstGeom prst="rect">
            <a:avLst/>
          </a:prstGeom>
        </p:spPr>
      </p:pic>
      <p:sp>
        <p:nvSpPr>
          <p:cNvPr id="2" name="Title 1">
            <a:extLst>
              <a:ext uri="{FF2B5EF4-FFF2-40B4-BE49-F238E27FC236}">
                <a16:creationId xmlns:a16="http://schemas.microsoft.com/office/drawing/2014/main" id="{6DF4E758-E5CF-4939-8DD5-3309E5DA41A4}"/>
              </a:ext>
            </a:extLst>
          </p:cNvPr>
          <p:cNvSpPr>
            <a:spLocks noGrp="1"/>
          </p:cNvSpPr>
          <p:nvPr>
            <p:ph type="ctrTitle"/>
          </p:nvPr>
        </p:nvSpPr>
        <p:spPr>
          <a:xfrm>
            <a:off x="4387349" y="1200152"/>
            <a:ext cx="6897171" cy="4457696"/>
          </a:xfrm>
        </p:spPr>
        <p:txBody>
          <a:bodyPr anchor="ctr">
            <a:normAutofit/>
          </a:bodyPr>
          <a:lstStyle/>
          <a:p>
            <a:pPr algn="l"/>
            <a:r>
              <a:rPr lang="en-US" sz="8000">
                <a:solidFill>
                  <a:srgbClr val="FFFFFF"/>
                </a:solidFill>
              </a:rPr>
              <a:t>Calling all plant investigators!</a:t>
            </a:r>
          </a:p>
        </p:txBody>
      </p:sp>
      <p:sp>
        <p:nvSpPr>
          <p:cNvPr id="3" name="Subtitle 2">
            <a:extLst>
              <a:ext uri="{FF2B5EF4-FFF2-40B4-BE49-F238E27FC236}">
                <a16:creationId xmlns:a16="http://schemas.microsoft.com/office/drawing/2014/main" id="{B5007627-EA9B-4F84-AE7B-E96F65571CE9}"/>
              </a:ext>
            </a:extLst>
          </p:cNvPr>
          <p:cNvSpPr>
            <a:spLocks noGrp="1"/>
          </p:cNvSpPr>
          <p:nvPr>
            <p:ph type="subTitle" idx="1"/>
          </p:nvPr>
        </p:nvSpPr>
        <p:spPr>
          <a:xfrm>
            <a:off x="849963" y="1200152"/>
            <a:ext cx="2816535" cy="4457696"/>
          </a:xfrm>
        </p:spPr>
        <p:txBody>
          <a:bodyPr anchor="ctr">
            <a:normAutofit/>
          </a:bodyPr>
          <a:lstStyle/>
          <a:p>
            <a:pPr algn="r"/>
            <a:r>
              <a:rPr lang="en-US" sz="2800">
                <a:solidFill>
                  <a:srgbClr val="FFFFFF"/>
                </a:solidFill>
              </a:rPr>
              <a:t>Help Farmer Herb decide which type of lavender to grow!</a:t>
            </a:r>
          </a:p>
        </p:txBody>
      </p:sp>
      <p:cxnSp>
        <p:nvCxnSpPr>
          <p:cNvPr id="13" name="Straight Connector 12">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9141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3BF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78B3-9447-41E8-AE1D-0857BC106BA6}"/>
              </a:ext>
            </a:extLst>
          </p:cNvPr>
          <p:cNvSpPr>
            <a:spLocks noGrp="1"/>
          </p:cNvSpPr>
          <p:nvPr>
            <p:ph type="title"/>
          </p:nvPr>
        </p:nvSpPr>
        <p:spPr/>
        <p:txBody>
          <a:bodyPr/>
          <a:lstStyle/>
          <a:p>
            <a:r>
              <a:rPr lang="en-US" dirty="0"/>
              <a:t>What do you think?</a:t>
            </a:r>
          </a:p>
        </p:txBody>
      </p:sp>
      <p:sp>
        <p:nvSpPr>
          <p:cNvPr id="3" name="Content Placeholder 2">
            <a:extLst>
              <a:ext uri="{FF2B5EF4-FFF2-40B4-BE49-F238E27FC236}">
                <a16:creationId xmlns:a16="http://schemas.microsoft.com/office/drawing/2014/main" id="{458CF335-D2F3-4622-A86C-C49A6CD93B36}"/>
              </a:ext>
            </a:extLst>
          </p:cNvPr>
          <p:cNvSpPr>
            <a:spLocks noGrp="1"/>
          </p:cNvSpPr>
          <p:nvPr>
            <p:ph idx="1"/>
          </p:nvPr>
        </p:nvSpPr>
        <p:spPr/>
        <p:txBody>
          <a:bodyPr/>
          <a:lstStyle/>
          <a:p>
            <a:r>
              <a:rPr lang="en-US" dirty="0"/>
              <a:t>Turn to a partner and discuss. Which type of lavender would grow best in the Loess Hills region and why?</a:t>
            </a:r>
          </a:p>
        </p:txBody>
      </p:sp>
    </p:spTree>
    <p:extLst>
      <p:ext uri="{BB962C8B-B14F-4D97-AF65-F5344CB8AC3E}">
        <p14:creationId xmlns:p14="http://schemas.microsoft.com/office/powerpoint/2010/main" val="373471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BF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78B3-9447-41E8-AE1D-0857BC106BA6}"/>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458CF335-D2F3-4622-A86C-C49A6CD93B36}"/>
              </a:ext>
            </a:extLst>
          </p:cNvPr>
          <p:cNvSpPr>
            <a:spLocks noGrp="1"/>
          </p:cNvSpPr>
          <p:nvPr>
            <p:ph idx="1"/>
          </p:nvPr>
        </p:nvSpPr>
        <p:spPr/>
        <p:txBody>
          <a:bodyPr>
            <a:normAutofit/>
          </a:bodyPr>
          <a:lstStyle/>
          <a:p>
            <a:r>
              <a:rPr lang="en-US" sz="1600" dirty="0">
                <a:hlinkClick r:id="rId2"/>
              </a:rPr>
              <a:t>https://encrypted-tbn0.gstatic.com/images?q=tbn%3AANd9GcT_pabScCtuWZ3FTomqlCbM5qnciukRiogUNg&amp;usqp=CAU</a:t>
            </a:r>
            <a:endParaRPr lang="en-US" sz="1600" dirty="0"/>
          </a:p>
          <a:p>
            <a:r>
              <a:rPr lang="en-US" sz="1600" dirty="0">
                <a:hlinkClick r:id="rId3"/>
              </a:rPr>
              <a:t>https://media1.giphy.com/media/d7O6RdWEfvGJNtKowA/source.gif</a:t>
            </a:r>
            <a:r>
              <a:rPr lang="en-US" sz="1600" dirty="0"/>
              <a:t>  </a:t>
            </a:r>
          </a:p>
          <a:p>
            <a:r>
              <a:rPr lang="en-US" sz="1600" dirty="0">
                <a:hlinkClick r:id="rId4"/>
              </a:rPr>
              <a:t>https://www.iihr.uiowa.edu/igs/files/2017/06/LandMap1-2.jpg</a:t>
            </a:r>
            <a:r>
              <a:rPr lang="en-US" sz="1600" dirty="0"/>
              <a:t> </a:t>
            </a:r>
          </a:p>
          <a:p>
            <a:r>
              <a:rPr lang="en-US" sz="1600" dirty="0">
                <a:hlinkClick r:id="rId5"/>
              </a:rPr>
              <a:t>https://www.google.com/url?sa=i&amp;url=https%3A%2F%2Fwww.traveliowa.com%2Ftrails%2Floess-hills-national-scenic-byway%2F10%2F&amp;psig=AOvVaw2tIiBPZ9ZnP7f8WMIlhfkG&amp;ust=1602609253325000&amp;source=images&amp;cd=vfe&amp;ved=0CAMQjB1qFwoTCLj_jvjGr-wCFQAAAAAdAAAAABAE</a:t>
            </a:r>
            <a:r>
              <a:rPr lang="en-US" sz="1600" dirty="0"/>
              <a:t>  </a:t>
            </a:r>
          </a:p>
          <a:p>
            <a:r>
              <a:rPr lang="en-US" sz="1600" dirty="0">
                <a:hlinkClick r:id="rId6"/>
              </a:rPr>
              <a:t>https://www.climatetypesforkids.com/mediterranean-climate</a:t>
            </a:r>
            <a:r>
              <a:rPr lang="en-US" sz="1600" dirty="0"/>
              <a:t> </a:t>
            </a:r>
          </a:p>
          <a:p>
            <a:r>
              <a:rPr lang="en-US" sz="1600" dirty="0">
                <a:hlinkClick r:id="rId7"/>
              </a:rPr>
              <a:t>https://www.gardeningknowhow.com/wp-content/uploads/2020/02/fernleaf-lavender-400x300.jpg</a:t>
            </a:r>
            <a:r>
              <a:rPr lang="en-US" sz="1600" dirty="0"/>
              <a:t> </a:t>
            </a:r>
          </a:p>
          <a:p>
            <a:r>
              <a:rPr lang="en-US" sz="1600" dirty="0">
                <a:hlinkClick r:id="rId8"/>
              </a:rPr>
              <a:t>https://cdn11.bigcommerce.com/s-q83qdckkjh/images/stencil/1280x1280/products/196/4042/English-LavendarBC__83996.1555970680.jpg?c=2?imbypass=on</a:t>
            </a:r>
            <a:r>
              <a:rPr lang="en-US" sz="1600" dirty="0"/>
              <a:t> </a:t>
            </a:r>
          </a:p>
          <a:p>
            <a:r>
              <a:rPr lang="en-US" sz="1600" dirty="0">
                <a:hlinkClick r:id="rId9"/>
              </a:rPr>
              <a:t>https://www.gardendesign.com/pictures/images/320x240Exact/site_3/lavandula-dentate-french-lavender-garden-design_11717.jpg</a:t>
            </a:r>
            <a:r>
              <a:rPr lang="en-US" sz="1600" dirty="0"/>
              <a:t> </a:t>
            </a:r>
          </a:p>
          <a:p>
            <a:r>
              <a:rPr lang="en-US" sz="1600" dirty="0">
                <a:hlinkClick r:id="rId10"/>
              </a:rPr>
              <a:t>https://planthardiness.ars.usda.gov/PHZMWeb/</a:t>
            </a:r>
            <a:r>
              <a:rPr lang="en-US" sz="1600" dirty="0"/>
              <a:t> </a:t>
            </a:r>
          </a:p>
          <a:p>
            <a:endParaRPr lang="en-US" dirty="0"/>
          </a:p>
          <a:p>
            <a:endParaRPr lang="en-US" dirty="0"/>
          </a:p>
        </p:txBody>
      </p:sp>
    </p:spTree>
    <p:extLst>
      <p:ext uri="{BB962C8B-B14F-4D97-AF65-F5344CB8AC3E}">
        <p14:creationId xmlns:p14="http://schemas.microsoft.com/office/powerpoint/2010/main" val="324270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BFD7"/>
        </a:solidFill>
        <a:effectLst/>
      </p:bgPr>
    </p:bg>
    <p:spTree>
      <p:nvGrpSpPr>
        <p:cNvPr id="1" name=""/>
        <p:cNvGrpSpPr/>
        <p:nvPr/>
      </p:nvGrpSpPr>
      <p:grpSpPr>
        <a:xfrm>
          <a:off x="0" y="0"/>
          <a:ext cx="0" cy="0"/>
          <a:chOff x="0" y="0"/>
          <a:chExt cx="0" cy="0"/>
        </a:xfrm>
      </p:grpSpPr>
      <p:pic>
        <p:nvPicPr>
          <p:cNvPr id="6" name="Picture 5" descr="A person standing on a dry grass field&#10;&#10;Description automatically generated">
            <a:extLst>
              <a:ext uri="{FF2B5EF4-FFF2-40B4-BE49-F238E27FC236}">
                <a16:creationId xmlns:a16="http://schemas.microsoft.com/office/drawing/2014/main" id="{EDAFE17F-2AE2-443D-98AC-583579573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04840"/>
            <a:ext cx="3429476" cy="2289175"/>
          </a:xfrm>
          <a:prstGeom prst="rect">
            <a:avLst/>
          </a:prstGeom>
        </p:spPr>
      </p:pic>
      <p:sp>
        <p:nvSpPr>
          <p:cNvPr id="2" name="Title 1">
            <a:extLst>
              <a:ext uri="{FF2B5EF4-FFF2-40B4-BE49-F238E27FC236}">
                <a16:creationId xmlns:a16="http://schemas.microsoft.com/office/drawing/2014/main" id="{533857DB-1953-4390-8645-86C639E59E8C}"/>
              </a:ext>
            </a:extLst>
          </p:cNvPr>
          <p:cNvSpPr>
            <a:spLocks noGrp="1"/>
          </p:cNvSpPr>
          <p:nvPr>
            <p:ph type="title"/>
          </p:nvPr>
        </p:nvSpPr>
        <p:spPr/>
        <p:txBody>
          <a:bodyPr/>
          <a:lstStyle/>
          <a:p>
            <a:r>
              <a:rPr lang="en-US" dirty="0"/>
              <a:t>Farmer Herb’s Dilemma</a:t>
            </a:r>
          </a:p>
        </p:txBody>
      </p:sp>
      <p:sp>
        <p:nvSpPr>
          <p:cNvPr id="5" name="Thought Bubble: Cloud 4">
            <a:extLst>
              <a:ext uri="{FF2B5EF4-FFF2-40B4-BE49-F238E27FC236}">
                <a16:creationId xmlns:a16="http://schemas.microsoft.com/office/drawing/2014/main" id="{240854C4-DCA0-400C-B89E-935EAD1BB2FF}"/>
              </a:ext>
            </a:extLst>
          </p:cNvPr>
          <p:cNvSpPr/>
          <p:nvPr/>
        </p:nvSpPr>
        <p:spPr>
          <a:xfrm rot="1753750">
            <a:off x="1802897" y="2001258"/>
            <a:ext cx="3542960" cy="2394613"/>
          </a:xfrm>
          <a:prstGeom prst="cloudCallout">
            <a:avLst>
              <a:gd name="adj1" fmla="val -26061"/>
              <a:gd name="adj2" fmla="val 11058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descr="A close up of a flower&#10;&#10;Description automatically generated">
            <a:extLst>
              <a:ext uri="{FF2B5EF4-FFF2-40B4-BE49-F238E27FC236}">
                <a16:creationId xmlns:a16="http://schemas.microsoft.com/office/drawing/2014/main" id="{14342DF2-ED51-43EA-B52A-435166C2A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4888" y="1944538"/>
            <a:ext cx="2289175" cy="2289175"/>
          </a:xfrm>
          <a:prstGeom prst="rect">
            <a:avLst/>
          </a:prstGeom>
        </p:spPr>
      </p:pic>
      <p:pic>
        <p:nvPicPr>
          <p:cNvPr id="10" name="Picture 9" descr="Map&#10;&#10;Description automatically generated">
            <a:extLst>
              <a:ext uri="{FF2B5EF4-FFF2-40B4-BE49-F238E27FC236}">
                <a16:creationId xmlns:a16="http://schemas.microsoft.com/office/drawing/2014/main" id="{F1DFE127-0071-4ADD-BBF0-18BE4C6BCD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056" y="1787670"/>
            <a:ext cx="6263534" cy="4892087"/>
          </a:xfrm>
          <a:prstGeom prst="rect">
            <a:avLst/>
          </a:prstGeom>
        </p:spPr>
      </p:pic>
      <p:sp>
        <p:nvSpPr>
          <p:cNvPr id="11" name="Star: 5 Points 10">
            <a:extLst>
              <a:ext uri="{FF2B5EF4-FFF2-40B4-BE49-F238E27FC236}">
                <a16:creationId xmlns:a16="http://schemas.microsoft.com/office/drawing/2014/main" id="{2931FB26-CAA1-4A59-A45A-CB2997B91E1F}"/>
              </a:ext>
            </a:extLst>
          </p:cNvPr>
          <p:cNvSpPr/>
          <p:nvPr/>
        </p:nvSpPr>
        <p:spPr>
          <a:xfrm>
            <a:off x="6504429" y="4049242"/>
            <a:ext cx="462685" cy="42577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2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BF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78B3-9447-41E8-AE1D-0857BC106BA6}"/>
              </a:ext>
            </a:extLst>
          </p:cNvPr>
          <p:cNvSpPr>
            <a:spLocks noGrp="1"/>
          </p:cNvSpPr>
          <p:nvPr>
            <p:ph type="title"/>
          </p:nvPr>
        </p:nvSpPr>
        <p:spPr/>
        <p:txBody>
          <a:bodyPr/>
          <a:lstStyle/>
          <a:p>
            <a:r>
              <a:rPr lang="en-US" dirty="0"/>
              <a:t>Let’s set the scene</a:t>
            </a:r>
          </a:p>
        </p:txBody>
      </p:sp>
      <p:pic>
        <p:nvPicPr>
          <p:cNvPr id="5" name="Content Placeholder 4" descr="A sunset in the background&#10;&#10;Description automatically generated">
            <a:extLst>
              <a:ext uri="{FF2B5EF4-FFF2-40B4-BE49-F238E27FC236}">
                <a16:creationId xmlns:a16="http://schemas.microsoft.com/office/drawing/2014/main" id="{99AADF0C-C69D-447C-9665-A29690C92E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5612" y="2139156"/>
            <a:ext cx="5551488" cy="3694263"/>
          </a:xfrm>
        </p:spPr>
      </p:pic>
    </p:spTree>
    <p:extLst>
      <p:ext uri="{BB962C8B-B14F-4D97-AF65-F5344CB8AC3E}">
        <p14:creationId xmlns:p14="http://schemas.microsoft.com/office/powerpoint/2010/main" val="76102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BF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611B-52CD-4238-86DD-FD5BE78304A5}"/>
              </a:ext>
            </a:extLst>
          </p:cNvPr>
          <p:cNvSpPr>
            <a:spLocks noGrp="1"/>
          </p:cNvSpPr>
          <p:nvPr>
            <p:ph type="title"/>
          </p:nvPr>
        </p:nvSpPr>
        <p:spPr/>
        <p:txBody>
          <a:bodyPr/>
          <a:lstStyle/>
          <a:p>
            <a:r>
              <a:rPr lang="en-US" dirty="0"/>
              <a:t>Let’s meet some lavender!</a:t>
            </a:r>
          </a:p>
        </p:txBody>
      </p:sp>
      <p:pic>
        <p:nvPicPr>
          <p:cNvPr id="5" name="Picture 4" descr="A close up of a flower&#10;&#10;Description automatically generated">
            <a:extLst>
              <a:ext uri="{FF2B5EF4-FFF2-40B4-BE49-F238E27FC236}">
                <a16:creationId xmlns:a16="http://schemas.microsoft.com/office/drawing/2014/main" id="{9FFA531D-0271-4414-A83E-E29E3E14C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586" y="1027906"/>
            <a:ext cx="5477329" cy="5477329"/>
          </a:xfrm>
          <a:prstGeom prst="rect">
            <a:avLst/>
          </a:prstGeom>
        </p:spPr>
      </p:pic>
    </p:spTree>
    <p:extLst>
      <p:ext uri="{BB962C8B-B14F-4D97-AF65-F5344CB8AC3E}">
        <p14:creationId xmlns:p14="http://schemas.microsoft.com/office/powerpoint/2010/main" val="379065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BF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78B3-9447-41E8-AE1D-0857BC106BA6}"/>
              </a:ext>
            </a:extLst>
          </p:cNvPr>
          <p:cNvSpPr>
            <a:spLocks noGrp="1"/>
          </p:cNvSpPr>
          <p:nvPr>
            <p:ph type="title"/>
          </p:nvPr>
        </p:nvSpPr>
        <p:spPr/>
        <p:txBody>
          <a:bodyPr/>
          <a:lstStyle/>
          <a:p>
            <a:r>
              <a:rPr lang="en-US" dirty="0"/>
              <a:t>Lavender Type 1: French Lavender </a:t>
            </a:r>
          </a:p>
        </p:txBody>
      </p:sp>
      <p:sp>
        <p:nvSpPr>
          <p:cNvPr id="3" name="Content Placeholder 2">
            <a:extLst>
              <a:ext uri="{FF2B5EF4-FFF2-40B4-BE49-F238E27FC236}">
                <a16:creationId xmlns:a16="http://schemas.microsoft.com/office/drawing/2014/main" id="{458CF335-D2F3-4622-A86C-C49A6CD93B36}"/>
              </a:ext>
            </a:extLst>
          </p:cNvPr>
          <p:cNvSpPr>
            <a:spLocks noGrp="1"/>
          </p:cNvSpPr>
          <p:nvPr>
            <p:ph idx="1"/>
          </p:nvPr>
        </p:nvSpPr>
        <p:spPr/>
        <p:txBody>
          <a:bodyPr/>
          <a:lstStyle/>
          <a:p>
            <a:r>
              <a:rPr lang="en-US" dirty="0"/>
              <a:t>Needs well drained soil</a:t>
            </a:r>
          </a:p>
          <a:p>
            <a:r>
              <a:rPr lang="en-US" dirty="0"/>
              <a:t>Originated in the Mediterranean</a:t>
            </a:r>
          </a:p>
          <a:p>
            <a:r>
              <a:rPr lang="en-US" dirty="0"/>
              <a:t>Thrives in the sunlight</a:t>
            </a:r>
          </a:p>
          <a:p>
            <a:r>
              <a:rPr lang="en-US" dirty="0"/>
              <a:t>Not very hardy, and won’t tolerate the cold well</a:t>
            </a:r>
          </a:p>
          <a:p>
            <a:r>
              <a:rPr lang="en-US" dirty="0"/>
              <a:t>Hardiness zones: 8-11</a:t>
            </a:r>
          </a:p>
          <a:p>
            <a:pPr marL="0" indent="0">
              <a:buNone/>
            </a:pPr>
            <a:endParaRPr lang="en-US" dirty="0"/>
          </a:p>
        </p:txBody>
      </p:sp>
      <p:pic>
        <p:nvPicPr>
          <p:cNvPr id="5" name="Picture 4" descr="A close up of a flower&#10;&#10;Description automatically generated">
            <a:extLst>
              <a:ext uri="{FF2B5EF4-FFF2-40B4-BE49-F238E27FC236}">
                <a16:creationId xmlns:a16="http://schemas.microsoft.com/office/drawing/2014/main" id="{418F901F-FDEC-4CEB-B564-E8F8D6941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600" y="3832225"/>
            <a:ext cx="3898900" cy="2924175"/>
          </a:xfrm>
          <a:prstGeom prst="rect">
            <a:avLst/>
          </a:prstGeom>
        </p:spPr>
      </p:pic>
    </p:spTree>
    <p:extLst>
      <p:ext uri="{BB962C8B-B14F-4D97-AF65-F5344CB8AC3E}">
        <p14:creationId xmlns:p14="http://schemas.microsoft.com/office/powerpoint/2010/main" val="411689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BF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78B3-9447-41E8-AE1D-0857BC106BA6}"/>
              </a:ext>
            </a:extLst>
          </p:cNvPr>
          <p:cNvSpPr>
            <a:spLocks noGrp="1"/>
          </p:cNvSpPr>
          <p:nvPr>
            <p:ph type="title"/>
          </p:nvPr>
        </p:nvSpPr>
        <p:spPr/>
        <p:txBody>
          <a:bodyPr/>
          <a:lstStyle/>
          <a:p>
            <a:r>
              <a:rPr lang="en-US" dirty="0"/>
              <a:t>Lavender Type 2: Fern Leaf Lavender</a:t>
            </a:r>
          </a:p>
        </p:txBody>
      </p:sp>
      <p:sp>
        <p:nvSpPr>
          <p:cNvPr id="3" name="Content Placeholder 2">
            <a:extLst>
              <a:ext uri="{FF2B5EF4-FFF2-40B4-BE49-F238E27FC236}">
                <a16:creationId xmlns:a16="http://schemas.microsoft.com/office/drawing/2014/main" id="{458CF335-D2F3-4622-A86C-C49A6CD93B36}"/>
              </a:ext>
            </a:extLst>
          </p:cNvPr>
          <p:cNvSpPr>
            <a:spLocks noGrp="1"/>
          </p:cNvSpPr>
          <p:nvPr>
            <p:ph idx="1"/>
          </p:nvPr>
        </p:nvSpPr>
        <p:spPr/>
        <p:txBody>
          <a:bodyPr/>
          <a:lstStyle/>
          <a:p>
            <a:r>
              <a:rPr lang="en-US" dirty="0"/>
              <a:t>Also native to the Mediterranean</a:t>
            </a:r>
          </a:p>
          <a:p>
            <a:r>
              <a:rPr lang="en-US" dirty="0"/>
              <a:t>In the United States, it grows best in areas like hotter parts of California</a:t>
            </a:r>
          </a:p>
          <a:p>
            <a:r>
              <a:rPr lang="en-US" dirty="0"/>
              <a:t>Needs dry and warm conditions. </a:t>
            </a:r>
          </a:p>
          <a:p>
            <a:r>
              <a:rPr lang="en-US" dirty="0"/>
              <a:t>It will not survive cold winters!</a:t>
            </a:r>
          </a:p>
          <a:p>
            <a:r>
              <a:rPr lang="en-US" dirty="0"/>
              <a:t>Needs well-drained soil!</a:t>
            </a:r>
          </a:p>
          <a:p>
            <a:r>
              <a:rPr lang="en-US" dirty="0"/>
              <a:t>Hardiness zones: 8-14</a:t>
            </a:r>
          </a:p>
        </p:txBody>
      </p:sp>
      <p:pic>
        <p:nvPicPr>
          <p:cNvPr id="1026" name="Picture 2">
            <a:extLst>
              <a:ext uri="{FF2B5EF4-FFF2-40B4-BE49-F238E27FC236}">
                <a16:creationId xmlns:a16="http://schemas.microsoft.com/office/drawing/2014/main" id="{FD8DF982-7ED4-4393-B02C-8EAAB15A5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319463"/>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BF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78B3-9447-41E8-AE1D-0857BC106BA6}"/>
              </a:ext>
            </a:extLst>
          </p:cNvPr>
          <p:cNvSpPr>
            <a:spLocks noGrp="1"/>
          </p:cNvSpPr>
          <p:nvPr>
            <p:ph type="title"/>
          </p:nvPr>
        </p:nvSpPr>
        <p:spPr/>
        <p:txBody>
          <a:bodyPr/>
          <a:lstStyle/>
          <a:p>
            <a:r>
              <a:rPr lang="en-US" dirty="0"/>
              <a:t>Lavender Type 3: English Lavender </a:t>
            </a:r>
          </a:p>
        </p:txBody>
      </p:sp>
      <p:sp>
        <p:nvSpPr>
          <p:cNvPr id="3" name="Content Placeholder 2">
            <a:extLst>
              <a:ext uri="{FF2B5EF4-FFF2-40B4-BE49-F238E27FC236}">
                <a16:creationId xmlns:a16="http://schemas.microsoft.com/office/drawing/2014/main" id="{458CF335-D2F3-4622-A86C-C49A6CD93B36}"/>
              </a:ext>
            </a:extLst>
          </p:cNvPr>
          <p:cNvSpPr>
            <a:spLocks noGrp="1"/>
          </p:cNvSpPr>
          <p:nvPr>
            <p:ph idx="1"/>
          </p:nvPr>
        </p:nvSpPr>
        <p:spPr/>
        <p:txBody>
          <a:bodyPr/>
          <a:lstStyle/>
          <a:p>
            <a:r>
              <a:rPr lang="en-US" dirty="0"/>
              <a:t>Is a very hardy plant and can withstand rough conditions</a:t>
            </a:r>
          </a:p>
          <a:p>
            <a:r>
              <a:rPr lang="en-US" dirty="0"/>
              <a:t>Needs well drained, sandy soils</a:t>
            </a:r>
          </a:p>
          <a:p>
            <a:r>
              <a:rPr lang="en-US" dirty="0"/>
              <a:t>Should be grown in an area with a lot of sun</a:t>
            </a:r>
          </a:p>
          <a:p>
            <a:r>
              <a:rPr lang="en-US" dirty="0"/>
              <a:t>They are drought tolerant</a:t>
            </a:r>
          </a:p>
          <a:p>
            <a:r>
              <a:rPr lang="en-US" dirty="0"/>
              <a:t>Do not do well in humid climates</a:t>
            </a:r>
          </a:p>
          <a:p>
            <a:r>
              <a:rPr lang="en-US" dirty="0"/>
              <a:t>Hardiness zones: 5-8</a:t>
            </a:r>
          </a:p>
        </p:txBody>
      </p:sp>
      <p:pic>
        <p:nvPicPr>
          <p:cNvPr id="5" name="Picture 4" descr="A close up of a flower&#10;&#10;Description automatically generated">
            <a:extLst>
              <a:ext uri="{FF2B5EF4-FFF2-40B4-BE49-F238E27FC236}">
                <a16:creationId xmlns:a16="http://schemas.microsoft.com/office/drawing/2014/main" id="{01120DDB-4772-4FD4-9B73-96F52E8C9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100" y="3162300"/>
            <a:ext cx="3695700" cy="3695700"/>
          </a:xfrm>
          <a:prstGeom prst="rect">
            <a:avLst/>
          </a:prstGeom>
        </p:spPr>
      </p:pic>
    </p:spTree>
    <p:extLst>
      <p:ext uri="{BB962C8B-B14F-4D97-AF65-F5344CB8AC3E}">
        <p14:creationId xmlns:p14="http://schemas.microsoft.com/office/powerpoint/2010/main" val="67885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BF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78B3-9447-41E8-AE1D-0857BC106BA6}"/>
              </a:ext>
            </a:extLst>
          </p:cNvPr>
          <p:cNvSpPr>
            <a:spLocks noGrp="1"/>
          </p:cNvSpPr>
          <p:nvPr>
            <p:ph type="title"/>
          </p:nvPr>
        </p:nvSpPr>
        <p:spPr/>
        <p:txBody>
          <a:bodyPr/>
          <a:lstStyle/>
          <a:p>
            <a:r>
              <a:rPr lang="en-US" dirty="0"/>
              <a:t>Lavender Type 4: Spanish Lavender</a:t>
            </a:r>
          </a:p>
        </p:txBody>
      </p:sp>
      <p:sp>
        <p:nvSpPr>
          <p:cNvPr id="3" name="Content Placeholder 2">
            <a:extLst>
              <a:ext uri="{FF2B5EF4-FFF2-40B4-BE49-F238E27FC236}">
                <a16:creationId xmlns:a16="http://schemas.microsoft.com/office/drawing/2014/main" id="{458CF335-D2F3-4622-A86C-C49A6CD93B36}"/>
              </a:ext>
            </a:extLst>
          </p:cNvPr>
          <p:cNvSpPr>
            <a:spLocks noGrp="1"/>
          </p:cNvSpPr>
          <p:nvPr>
            <p:ph idx="1"/>
          </p:nvPr>
        </p:nvSpPr>
        <p:spPr/>
        <p:txBody>
          <a:bodyPr/>
          <a:lstStyle/>
          <a:p>
            <a:r>
              <a:rPr lang="en-US" dirty="0"/>
              <a:t>Thrives in hot weather</a:t>
            </a:r>
          </a:p>
          <a:p>
            <a:r>
              <a:rPr lang="en-US" dirty="0"/>
              <a:t>Needs well-drained soil</a:t>
            </a:r>
          </a:p>
          <a:p>
            <a:r>
              <a:rPr lang="en-US" dirty="0"/>
              <a:t>Does not do well in cold climates</a:t>
            </a:r>
          </a:p>
          <a:p>
            <a:r>
              <a:rPr lang="en-US" dirty="0"/>
              <a:t>Hardiness zones: 8-11</a:t>
            </a:r>
          </a:p>
        </p:txBody>
      </p:sp>
      <p:pic>
        <p:nvPicPr>
          <p:cNvPr id="6" name="Picture 5" descr="A close up of a flower&#10;&#10;Description automatically generated">
            <a:extLst>
              <a:ext uri="{FF2B5EF4-FFF2-40B4-BE49-F238E27FC236}">
                <a16:creationId xmlns:a16="http://schemas.microsoft.com/office/drawing/2014/main" id="{02FB6943-722B-49B9-B4DF-AB9206C27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300" y="3643313"/>
            <a:ext cx="3810000" cy="2533650"/>
          </a:xfrm>
          <a:prstGeom prst="rect">
            <a:avLst/>
          </a:prstGeom>
        </p:spPr>
      </p:pic>
    </p:spTree>
    <p:extLst>
      <p:ext uri="{BB962C8B-B14F-4D97-AF65-F5344CB8AC3E}">
        <p14:creationId xmlns:p14="http://schemas.microsoft.com/office/powerpoint/2010/main" val="104547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BFD7"/>
        </a:solidFill>
        <a:effectLst/>
      </p:bgPr>
    </p:bg>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E26E354A-3B5A-4E02-84C0-EC8D5B5FC6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0742" y="80940"/>
            <a:ext cx="10610515" cy="6696119"/>
          </a:xfrm>
        </p:spPr>
      </p:pic>
    </p:spTree>
    <p:extLst>
      <p:ext uri="{BB962C8B-B14F-4D97-AF65-F5344CB8AC3E}">
        <p14:creationId xmlns:p14="http://schemas.microsoft.com/office/powerpoint/2010/main" val="2274032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1115</Words>
  <Application>Microsoft Office PowerPoint</Application>
  <PresentationFormat>Widescreen</PresentationFormat>
  <Paragraphs>67</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Calling all plant investigators!</vt:lpstr>
      <vt:lpstr>Farmer Herb’s Dilemma</vt:lpstr>
      <vt:lpstr>Let’s set the scene</vt:lpstr>
      <vt:lpstr>Let’s meet some lavender!</vt:lpstr>
      <vt:lpstr>Lavender Type 1: French Lavender </vt:lpstr>
      <vt:lpstr>Lavender Type 2: Fern Leaf Lavender</vt:lpstr>
      <vt:lpstr>Lavender Type 3: English Lavender </vt:lpstr>
      <vt:lpstr>Lavender Type 4: Spanish Lavender</vt:lpstr>
      <vt:lpstr>PowerPoint Presentation</vt:lpstr>
      <vt:lpstr>What do you think?</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Calling all plant investigators!</dc:title>
  <dc:creator>Ellen Cook</dc:creator>
  <cp:lastModifiedBy>Ellen Cook</cp:lastModifiedBy>
  <cp:revision>9</cp:revision>
  <dcterms:created xsi:type="dcterms:W3CDTF">2020-10-19T13:21:24Z</dcterms:created>
  <dcterms:modified xsi:type="dcterms:W3CDTF">2020-10-23T16:50:35Z</dcterms:modified>
</cp:coreProperties>
</file>