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457285"/>
          </a:xfrm>
        </p:spPr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Ag &amp; </a:t>
            </a:r>
            <a:r>
              <a:rPr lang="en-US" b="1" dirty="0" smtClean="0">
                <a:latin typeface="Century Gothic" panose="020B0502020202020204" pitchFamily="34" charset="0"/>
              </a:rPr>
              <a:t>Biogas </a:t>
            </a:r>
            <a:r>
              <a:rPr lang="en-US" b="1" dirty="0" smtClean="0">
                <a:latin typeface="Century Gothic" panose="020B0502020202020204" pitchFamily="34" charset="0"/>
              </a:rPr>
              <a:t>Energy</a:t>
            </a:r>
            <a:endParaRPr lang="en-US" sz="44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Lesson </a:t>
            </a:r>
            <a:r>
              <a:rPr lang="en-US" dirty="0" smtClean="0">
                <a:latin typeface="Century Gothic" panose="020B0502020202020204" pitchFamily="34" charset="0"/>
              </a:rPr>
              <a:t>7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Methan</a:t>
            </a:r>
            <a:r>
              <a:rPr lang="en-US" dirty="0" smtClean="0"/>
              <a:t>e capture on farms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Plug Flow: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Manure </a:t>
            </a:r>
            <a:r>
              <a:rPr lang="en-US" dirty="0"/>
              <a:t>must be scraped for collection; </a:t>
            </a:r>
            <a:endParaRPr lang="en-US" dirty="0" smtClean="0"/>
          </a:p>
          <a:p>
            <a:pPr lvl="1"/>
            <a:r>
              <a:rPr lang="en-US" dirty="0" smtClean="0"/>
              <a:t>No </a:t>
            </a:r>
            <a:r>
              <a:rPr lang="en-US" dirty="0"/>
              <a:t>mixing; </a:t>
            </a:r>
            <a:endParaRPr lang="en-US" dirty="0" smtClean="0"/>
          </a:p>
          <a:p>
            <a:pPr lvl="1"/>
            <a:r>
              <a:rPr lang="en-US" dirty="0" smtClean="0"/>
              <a:t>High </a:t>
            </a:r>
            <a:r>
              <a:rPr lang="en-US" dirty="0"/>
              <a:t>solids content only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514" y="4688541"/>
            <a:ext cx="8222742" cy="19969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350" y="2556932"/>
            <a:ext cx="3067812" cy="204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9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Methan</a:t>
            </a:r>
            <a:r>
              <a:rPr lang="en-US" dirty="0" smtClean="0"/>
              <a:t>e capture on farms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5983223" cy="3770716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Covered Lagoon</a:t>
            </a:r>
            <a:endParaRPr lang="en-US" dirty="0" smtClean="0"/>
          </a:p>
          <a:p>
            <a:pPr lvl="1"/>
            <a:r>
              <a:rPr lang="en-US" dirty="0"/>
              <a:t>Low maintenance; </a:t>
            </a:r>
            <a:r>
              <a:rPr lang="en-US" dirty="0" smtClean="0"/>
              <a:t>Unheated</a:t>
            </a:r>
            <a:r>
              <a:rPr lang="en-US" dirty="0"/>
              <a:t>; </a:t>
            </a:r>
            <a:endParaRPr lang="en-US" dirty="0" smtClean="0"/>
          </a:p>
          <a:p>
            <a:pPr lvl="1"/>
            <a:r>
              <a:rPr lang="en-US" dirty="0" smtClean="0"/>
              <a:t>Liquid </a:t>
            </a:r>
            <a:r>
              <a:rPr lang="en-US" dirty="0"/>
              <a:t>manure is topped by a pontoon or other floating cover. </a:t>
            </a:r>
            <a:endParaRPr lang="en-US" dirty="0" smtClean="0"/>
          </a:p>
          <a:p>
            <a:pPr lvl="1"/>
            <a:r>
              <a:rPr lang="en-US" dirty="0" smtClean="0"/>
              <a:t>As </a:t>
            </a:r>
            <a:r>
              <a:rPr lang="en-US" dirty="0"/>
              <a:t>the manure is digested by bacteria in the lagoon, </a:t>
            </a:r>
            <a:r>
              <a:rPr lang="en-US" dirty="0" smtClean="0"/>
              <a:t>collected </a:t>
            </a:r>
            <a:r>
              <a:rPr lang="en-US" dirty="0"/>
              <a:t>methane </a:t>
            </a:r>
            <a:r>
              <a:rPr lang="en-US" dirty="0" smtClean="0"/>
              <a:t>is </a:t>
            </a:r>
            <a:r>
              <a:rPr lang="en-US" dirty="0"/>
              <a:t>sent </a:t>
            </a:r>
            <a:r>
              <a:rPr lang="en-US" dirty="0" smtClean="0"/>
              <a:t>to modified </a:t>
            </a:r>
            <a:r>
              <a:rPr lang="en-US" dirty="0"/>
              <a:t>natural gas generator </a:t>
            </a:r>
            <a:r>
              <a:rPr lang="en-US" dirty="0" smtClean="0"/>
              <a:t>or </a:t>
            </a:r>
            <a:r>
              <a:rPr lang="en-US" dirty="0"/>
              <a:t>micro </a:t>
            </a:r>
            <a:r>
              <a:rPr lang="en-US" dirty="0" smtClean="0"/>
              <a:t>turbine to </a:t>
            </a:r>
            <a:r>
              <a:rPr lang="en-US" dirty="0"/>
              <a:t>produce electricity. </a:t>
            </a:r>
            <a:endParaRPr lang="en-US" dirty="0" smtClean="0"/>
          </a:p>
          <a:p>
            <a:pPr lvl="1"/>
            <a:r>
              <a:rPr lang="en-US" dirty="0" smtClean="0"/>
              <a:t>Designed </a:t>
            </a:r>
            <a:r>
              <a:rPr lang="en-US" dirty="0"/>
              <a:t>to use manure with two percent or less solid content. </a:t>
            </a:r>
            <a:endParaRPr lang="en-US" dirty="0" smtClean="0"/>
          </a:p>
          <a:p>
            <a:pPr lvl="1"/>
            <a:r>
              <a:rPr lang="en-US" dirty="0" smtClean="0"/>
              <a:t>Requires </a:t>
            </a:r>
            <a:r>
              <a:rPr lang="en-US" dirty="0"/>
              <a:t>high throughput </a:t>
            </a:r>
            <a:r>
              <a:rPr lang="en-US" dirty="0" smtClean="0"/>
              <a:t>for </a:t>
            </a:r>
            <a:r>
              <a:rPr lang="en-US" dirty="0"/>
              <a:t>the bacteria to work on enough </a:t>
            </a:r>
            <a:r>
              <a:rPr lang="en-US" dirty="0" smtClean="0"/>
              <a:t>solids</a:t>
            </a:r>
          </a:p>
          <a:p>
            <a:pPr lvl="1"/>
            <a:r>
              <a:rPr lang="en-US" dirty="0" smtClean="0"/>
              <a:t>Methane </a:t>
            </a:r>
            <a:r>
              <a:rPr lang="en-US" dirty="0"/>
              <a:t>production is greater in summer than in winter.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24681"/>
          <a:stretch/>
        </p:blipFill>
        <p:spPr>
          <a:xfrm>
            <a:off x="7464668" y="3383100"/>
            <a:ext cx="4438211" cy="330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4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Methan</a:t>
            </a:r>
            <a:r>
              <a:rPr lang="en-US" dirty="0" smtClean="0"/>
              <a:t>e capture on farms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5983223" cy="3770716"/>
          </a:xfrm>
        </p:spPr>
        <p:txBody>
          <a:bodyPr>
            <a:normAutofit/>
          </a:bodyPr>
          <a:lstStyle/>
          <a:p>
            <a:r>
              <a:rPr lang="en-US" b="1" dirty="0" smtClean="0"/>
              <a:t>Complete Mix</a:t>
            </a:r>
            <a:endParaRPr lang="en-US" dirty="0" smtClean="0"/>
          </a:p>
          <a:p>
            <a:pPr lvl="1"/>
            <a:r>
              <a:rPr lang="en-US" dirty="0"/>
              <a:t>Heated tank with mixing system; </a:t>
            </a:r>
            <a:endParaRPr lang="en-US" dirty="0" smtClean="0"/>
          </a:p>
          <a:p>
            <a:pPr lvl="1"/>
            <a:r>
              <a:rPr lang="en-US" dirty="0" smtClean="0"/>
              <a:t>High </a:t>
            </a:r>
            <a:r>
              <a:rPr lang="en-US" dirty="0"/>
              <a:t>moisture content acceptable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202" y="4027120"/>
            <a:ext cx="5859590" cy="28024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7804" y="2690431"/>
            <a:ext cx="2545705" cy="283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5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Methan</a:t>
            </a:r>
            <a:r>
              <a:rPr lang="en-US" dirty="0" smtClean="0"/>
              <a:t>e capture on farms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707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</a:t>
            </a:r>
            <a:r>
              <a:rPr lang="en-US" dirty="0" smtClean="0"/>
              <a:t>apital </a:t>
            </a:r>
            <a:r>
              <a:rPr lang="en-US" dirty="0"/>
              <a:t>costs of an anaerobic digester can be very high and may range from a few hundred thousand to a few million dollars, depending on the size. </a:t>
            </a:r>
            <a:endParaRPr lang="en-US" dirty="0" smtClean="0"/>
          </a:p>
          <a:p>
            <a:r>
              <a:rPr lang="en-US" dirty="0" smtClean="0"/>
              <a:t>Payback </a:t>
            </a:r>
            <a:r>
              <a:rPr lang="en-US" dirty="0"/>
              <a:t>periods can range from 5 to 16 years, depending on the conditions of operation. </a:t>
            </a:r>
            <a:endParaRPr lang="en-US" dirty="0" smtClean="0"/>
          </a:p>
          <a:p>
            <a:r>
              <a:rPr lang="en-US" dirty="0" smtClean="0"/>
              <a:t>Value </a:t>
            </a:r>
            <a:r>
              <a:rPr lang="en-US" dirty="0"/>
              <a:t>of the biogas from the digester will vary depending on the type of fuel that it is replacing. </a:t>
            </a:r>
            <a:endParaRPr lang="en-US" dirty="0" smtClean="0"/>
          </a:p>
          <a:p>
            <a:r>
              <a:rPr lang="en-US" dirty="0" smtClean="0"/>
              <a:t>In general, </a:t>
            </a:r>
            <a:r>
              <a:rPr lang="en-US" dirty="0"/>
              <a:t>an anaerobic digester will not be cost effective for a farm with fewer than 300 head of livestock.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smaller farms, a cooperative operation used by multiple farms may be an option. </a:t>
            </a:r>
          </a:p>
        </p:txBody>
      </p:sp>
    </p:spTree>
    <p:extLst>
      <p:ext uri="{BB962C8B-B14F-4D97-AF65-F5344CB8AC3E}">
        <p14:creationId xmlns:p14="http://schemas.microsoft.com/office/powerpoint/2010/main" val="26914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8750807" cy="130386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Biological and chemical stages</a:t>
            </a:r>
            <a:r>
              <a:rPr lang="en-US" dirty="0"/>
              <a:t> </a:t>
            </a:r>
            <a:r>
              <a:rPr lang="en-US" b="1" dirty="0"/>
              <a:t>of biogas fermentation </a:t>
            </a:r>
            <a:r>
              <a:rPr lang="en-US" b="1" dirty="0" smtClean="0"/>
              <a:t>processes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707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Is dependent on </a:t>
            </a:r>
            <a:r>
              <a:rPr lang="en-US" dirty="0"/>
              <a:t>the kinds of microorganisms used as well as processing conditions.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Carbohydrates, proteins, lipids, and cellulose </a:t>
            </a:r>
            <a:r>
              <a:rPr lang="en-US" dirty="0"/>
              <a:t>are degraded </a:t>
            </a:r>
            <a:r>
              <a:rPr lang="en-US" dirty="0" smtClean="0"/>
              <a:t>by </a:t>
            </a:r>
            <a:r>
              <a:rPr lang="en-US" dirty="0"/>
              <a:t>many kinds of microorganisms.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Converted into </a:t>
            </a:r>
            <a:r>
              <a:rPr lang="en-US" dirty="0"/>
              <a:t>organic acids </a:t>
            </a:r>
            <a:r>
              <a:rPr lang="en-US" dirty="0" smtClean="0"/>
              <a:t>(i.e. butyric </a:t>
            </a:r>
            <a:r>
              <a:rPr lang="en-US" dirty="0"/>
              <a:t>acid or propionic acid) by </a:t>
            </a:r>
            <a:r>
              <a:rPr lang="en-US" dirty="0" smtClean="0"/>
              <a:t>acid </a:t>
            </a:r>
            <a:r>
              <a:rPr lang="en-US" dirty="0"/>
              <a:t>producing microorganisms.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Conversion </a:t>
            </a:r>
            <a:r>
              <a:rPr lang="en-US" dirty="0"/>
              <a:t>of these organic acids into acetic acids as well as hydrogen.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Methane </a:t>
            </a:r>
            <a:r>
              <a:rPr lang="en-US" dirty="0"/>
              <a:t>can be recovered by the methane-producing bacteria.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Since </a:t>
            </a:r>
            <a:r>
              <a:rPr lang="en-US" dirty="0"/>
              <a:t>some of the hydrogen produced cannot be converted, the final product of biogas usually contains methane (CH</a:t>
            </a:r>
            <a:r>
              <a:rPr lang="en-US" baseline="-25000" dirty="0"/>
              <a:t>4</a:t>
            </a:r>
            <a:r>
              <a:rPr lang="en-US" dirty="0"/>
              <a:t>) and hydrogen (H</a:t>
            </a:r>
            <a:r>
              <a:rPr lang="en-US" baseline="-25000" dirty="0"/>
              <a:t>2</a:t>
            </a:r>
            <a:r>
              <a:rPr lang="en-US" dirty="0"/>
              <a:t>).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These </a:t>
            </a:r>
            <a:r>
              <a:rPr lang="en-US" dirty="0"/>
              <a:t>products </a:t>
            </a:r>
            <a:r>
              <a:rPr lang="en-US" dirty="0" smtClean="0"/>
              <a:t>can be </a:t>
            </a:r>
            <a:r>
              <a:rPr lang="en-US" dirty="0"/>
              <a:t>used </a:t>
            </a:r>
            <a:r>
              <a:rPr lang="en-US" dirty="0" smtClean="0"/>
              <a:t>in </a:t>
            </a:r>
            <a:r>
              <a:rPr lang="en-US" dirty="0"/>
              <a:t>combustion </a:t>
            </a:r>
            <a:r>
              <a:rPr lang="en-US" dirty="0" smtClean="0"/>
              <a:t>systems </a:t>
            </a:r>
            <a:r>
              <a:rPr lang="en-US" dirty="0"/>
              <a:t>or </a:t>
            </a:r>
            <a:r>
              <a:rPr lang="en-US" dirty="0" smtClean="0"/>
              <a:t>in </a:t>
            </a:r>
            <a:r>
              <a:rPr lang="en-US" dirty="0"/>
              <a:t>fuel cell system to generate electricity.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129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Application on farms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7071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Each year, </a:t>
            </a:r>
            <a:r>
              <a:rPr lang="en-US" b="1" dirty="0"/>
              <a:t>81 million tons of manure </a:t>
            </a:r>
            <a:r>
              <a:rPr lang="en-US" dirty="0"/>
              <a:t>is created by Iowa’s confined livestock</a:t>
            </a:r>
          </a:p>
          <a:p>
            <a:pPr lvl="1"/>
            <a:r>
              <a:rPr lang="en-US" dirty="0"/>
              <a:t>With methane capture, this could meet the </a:t>
            </a:r>
            <a:r>
              <a:rPr lang="en-US" b="1" dirty="0"/>
              <a:t>energy needs of 325,000 homes</a:t>
            </a:r>
          </a:p>
          <a:p>
            <a:pPr lvl="1"/>
            <a:r>
              <a:rPr lang="en-US" dirty="0"/>
              <a:t>Anaerobic digesters are site-specific, </a:t>
            </a:r>
            <a:r>
              <a:rPr lang="en-US" dirty="0" smtClean="0"/>
              <a:t>site </a:t>
            </a:r>
            <a:r>
              <a:rPr lang="en-US" dirty="0"/>
              <a:t>studies are needed to assess potential</a:t>
            </a:r>
          </a:p>
          <a:p>
            <a:pPr lvl="1"/>
            <a:r>
              <a:rPr lang="en-US" dirty="0"/>
              <a:t>Methane is one of the most potent greenhouse gases, trapping 25 times as much heat as carbon </a:t>
            </a:r>
            <a:r>
              <a:rPr lang="en-US" dirty="0" smtClean="0"/>
              <a:t>dioxide</a:t>
            </a:r>
            <a:endParaRPr lang="en-US" dirty="0"/>
          </a:p>
          <a:p>
            <a:pPr lvl="1"/>
            <a:r>
              <a:rPr lang="en-US" dirty="0"/>
              <a:t>~65% of atmospheric methane is generated from agriculture, with over 1/4 of that coming from </a:t>
            </a:r>
            <a:r>
              <a:rPr lang="en-US" dirty="0" smtClean="0"/>
              <a:t>livestock</a:t>
            </a:r>
            <a:endParaRPr lang="en-US" dirty="0"/>
          </a:p>
          <a:p>
            <a:pPr lvl="1"/>
            <a:r>
              <a:rPr lang="en-US" dirty="0"/>
              <a:t>If half of Iowa’s dairy operations had anaerobic digesters, 100 million pounds of methane could be captured each year </a:t>
            </a:r>
            <a:r>
              <a:rPr lang="en-US" dirty="0" smtClean="0"/>
              <a:t>(</a:t>
            </a:r>
          </a:p>
          <a:p>
            <a:pPr lvl="1"/>
            <a:r>
              <a:rPr lang="en-US" dirty="0" smtClean="0"/>
              <a:t>Methane </a:t>
            </a:r>
            <a:r>
              <a:rPr lang="en-US" dirty="0"/>
              <a:t>produces more heat per mass unit </a:t>
            </a:r>
            <a:r>
              <a:rPr lang="en-US" dirty="0" smtClean="0"/>
              <a:t>than </a:t>
            </a:r>
            <a:r>
              <a:rPr lang="en-US" dirty="0"/>
              <a:t>other complex </a:t>
            </a:r>
            <a:r>
              <a:rPr lang="en-US" dirty="0" smtClean="0"/>
              <a:t>hydrocarbons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61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Economic Benefits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7071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Minimizes time/labor in handling waste</a:t>
            </a:r>
          </a:p>
          <a:p>
            <a:pPr lvl="0"/>
            <a:r>
              <a:rPr lang="en-US" dirty="0"/>
              <a:t>Income from anaerobic digester byproducts &amp; disposal fees</a:t>
            </a:r>
          </a:p>
          <a:p>
            <a:pPr lvl="0"/>
            <a:r>
              <a:rPr lang="en-US" dirty="0"/>
              <a:t>Income from power generation, tax credits &amp; carbon markets </a:t>
            </a:r>
            <a:r>
              <a:rPr lang="en-US" dirty="0" smtClean="0"/>
              <a:t>energy </a:t>
            </a:r>
            <a:r>
              <a:rPr lang="en-US" dirty="0"/>
              <a:t>produced</a:t>
            </a:r>
          </a:p>
          <a:p>
            <a:pPr lvl="0"/>
            <a:r>
              <a:rPr lang="en-US" dirty="0"/>
              <a:t>Reduced on-farm costs for electricity, heat, livestock bedding and water</a:t>
            </a:r>
          </a:p>
          <a:p>
            <a:pPr lvl="0"/>
            <a:r>
              <a:rPr lang="en-US" dirty="0"/>
              <a:t>Increases overall self-sufficiency of farms</a:t>
            </a:r>
          </a:p>
          <a:p>
            <a:pPr lvl="0"/>
            <a:r>
              <a:rPr lang="en-US" dirty="0"/>
              <a:t>At </a:t>
            </a:r>
            <a:r>
              <a:rPr lang="en-US" dirty="0" smtClean="0"/>
              <a:t>~$</a:t>
            </a:r>
            <a:r>
              <a:rPr lang="en-US" dirty="0"/>
              <a:t>1.13/</a:t>
            </a:r>
            <a:r>
              <a:rPr lang="en-US" dirty="0" err="1"/>
              <a:t>therm</a:t>
            </a:r>
            <a:r>
              <a:rPr lang="en-US" dirty="0"/>
              <a:t> for natural gas, using biogas on-farm can provide a cost-effective replacement. </a:t>
            </a:r>
          </a:p>
          <a:p>
            <a:pPr lvl="0"/>
            <a:r>
              <a:rPr lang="en-US" dirty="0"/>
              <a:t>At </a:t>
            </a:r>
            <a:r>
              <a:rPr lang="en-US" dirty="0" smtClean="0"/>
              <a:t>~$</a:t>
            </a:r>
            <a:r>
              <a:rPr lang="en-US" dirty="0"/>
              <a:t>1.82/</a:t>
            </a:r>
            <a:r>
              <a:rPr lang="en-US" dirty="0" err="1"/>
              <a:t>therm</a:t>
            </a:r>
            <a:r>
              <a:rPr lang="en-US" dirty="0"/>
              <a:t> for propane, biogas can be a cost-effective replacement with profit potential.</a:t>
            </a:r>
          </a:p>
        </p:txBody>
      </p:sp>
    </p:spTree>
    <p:extLst>
      <p:ext uri="{BB962C8B-B14F-4D97-AF65-F5344CB8AC3E}">
        <p14:creationId xmlns:p14="http://schemas.microsoft.com/office/powerpoint/2010/main" val="18106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7071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/>
              <a:t>Anaerobic bacteria help biomass decompose in the absence of oxygen.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True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26274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7071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 startAt="2"/>
            </a:pPr>
            <a:r>
              <a:rPr lang="en-US" dirty="0"/>
              <a:t>Covered lagoon anaerobic digesters produce more methane in the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Winter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Spring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Summer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Fall</a:t>
            </a:r>
          </a:p>
        </p:txBody>
      </p:sp>
    </p:spTree>
    <p:extLst>
      <p:ext uri="{BB962C8B-B14F-4D97-AF65-F5344CB8AC3E}">
        <p14:creationId xmlns:p14="http://schemas.microsoft.com/office/powerpoint/2010/main" val="327145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7071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 startAt="3"/>
            </a:pPr>
            <a:r>
              <a:rPr lang="en-US" dirty="0"/>
              <a:t>Anaerobic digesters are cost effective for small scale farms with fewer than 300 head of livestock.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True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99094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7071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 startAt="4"/>
            </a:pPr>
            <a:r>
              <a:rPr lang="en-US" dirty="0"/>
              <a:t>Iowa’s livestock produce _______________ tons of manure and could create enough biogas energy to supply 325,000 homes.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51 million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81 million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84 million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104 million</a:t>
            </a:r>
          </a:p>
        </p:txBody>
      </p:sp>
    </p:spTree>
    <p:extLst>
      <p:ext uri="{BB962C8B-B14F-4D97-AF65-F5344CB8AC3E}">
        <p14:creationId xmlns:p14="http://schemas.microsoft.com/office/powerpoint/2010/main" val="207057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77071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 startAt="5"/>
            </a:pPr>
            <a:r>
              <a:rPr lang="en-US" dirty="0"/>
              <a:t>Which of the following are economic benefits of anaerobic digesters?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Reduced on-farm costs for electricity, heat, livestock bedding and water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Minimizes time/labor in handling waste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Increases overall self-sufficiency of farms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30499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2059</TotalTime>
  <Words>656</Words>
  <Application>Microsoft Office PowerPoint</Application>
  <PresentationFormat>Widescreen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Garamond</vt:lpstr>
      <vt:lpstr>Organic</vt:lpstr>
      <vt:lpstr>Ag &amp; Biogas Energy</vt:lpstr>
      <vt:lpstr>Methane capture on farms</vt:lpstr>
      <vt:lpstr>Methane capture on farms</vt:lpstr>
      <vt:lpstr>Methane capture on farms</vt:lpstr>
      <vt:lpstr>Methane capture on farms</vt:lpstr>
      <vt:lpstr>Biological and chemical stages of biogas fermentation processes</vt:lpstr>
      <vt:lpstr>Application on farms</vt:lpstr>
      <vt:lpstr>Economic Benefits</vt:lpstr>
      <vt:lpstr>Review</vt:lpstr>
      <vt:lpstr>Review</vt:lpstr>
      <vt:lpstr>Review</vt:lpstr>
      <vt:lpstr>Review</vt:lpstr>
      <vt:lpstr>Review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84</cp:revision>
  <cp:lastPrinted>2015-02-23T11:22:58Z</cp:lastPrinted>
  <dcterms:created xsi:type="dcterms:W3CDTF">2015-02-17T22:12:25Z</dcterms:created>
  <dcterms:modified xsi:type="dcterms:W3CDTF">2015-12-03T18:19:12Z</dcterms:modified>
</cp:coreProperties>
</file>