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1" r:id="rId2"/>
    <p:sldId id="264" r:id="rId3"/>
    <p:sldId id="263" r:id="rId4"/>
    <p:sldId id="270" r:id="rId5"/>
    <p:sldId id="262" r:id="rId6"/>
    <p:sldId id="265" r:id="rId7"/>
    <p:sldId id="269" r:id="rId8"/>
    <p:sldId id="267" r:id="rId9"/>
    <p:sldId id="266" r:id="rId10"/>
    <p:sldId id="268" r:id="rId11"/>
    <p:sldId id="271" r:id="rId12"/>
    <p:sldId id="272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B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494" autoAdjust="0"/>
  </p:normalViewPr>
  <p:slideViewPr>
    <p:cSldViewPr snapToGrid="0">
      <p:cViewPr varScale="1">
        <p:scale>
          <a:sx n="64" d="100"/>
          <a:sy n="64" d="100"/>
        </p:scale>
        <p:origin x="139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5899B-BF6F-42C9-8B3C-26C6E3471EA3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EBB60-2794-4860-9BC7-A3F8BC7A9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78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EBB60-2794-4860-9BC7-A3F8BC7A90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7179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EBB60-2794-4860-9BC7-A3F8BC7A90B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372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EBB60-2794-4860-9BC7-A3F8BC7A90B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943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EBB60-2794-4860-9BC7-A3F8BC7A90B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788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EBB60-2794-4860-9BC7-A3F8BC7A90B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24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EBB60-2794-4860-9BC7-A3F8BC7A90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08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EBB60-2794-4860-9BC7-A3F8BC7A90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97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EBB60-2794-4860-9BC7-A3F8BC7A90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776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EBB60-2794-4860-9BC7-A3F8BC7A90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78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EBB60-2794-4860-9BC7-A3F8BC7A90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36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EBB60-2794-4860-9BC7-A3F8BC7A90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11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EBB60-2794-4860-9BC7-A3F8BC7A90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83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EBB60-2794-4860-9BC7-A3F8BC7A90B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13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14460-3FE6-43E1-80D5-F0C942C0C2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FA336D-CB93-4DE8-ABE3-1972D94CD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90CAC-D078-47D7-8DBB-BCD09A2C0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26FD-F908-43CC-9C37-3254521EE4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F1814-D89E-468A-860C-BE6564C6C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E4371-66B2-436E-B301-32FB7E311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A2EE-A6B9-4782-983D-61404A92B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6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862DE-D4C2-40EE-8E5C-6A80A4001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53C8C-8BF8-4E7A-99D5-5111851CB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18DF0-F1FB-43EA-967F-DF6FEDBAF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26FD-F908-43CC-9C37-3254521EE4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756C8-417B-45AC-AB76-C491301B5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F198EA-C91A-4056-9F4B-0AB66002A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A2EE-A6B9-4782-983D-61404A92B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77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8FBAF1-F63F-4747-AF22-9486AA8586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C1C47B-705B-4DCA-9EDB-7E05630340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E48A5-401B-4F9F-8462-C6A69342E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26FD-F908-43CC-9C37-3254521EE4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5D814-25F2-424B-82F9-2B3CA05C1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1B122-26CE-48E6-8D9F-834A70579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A2EE-A6B9-4782-983D-61404A92B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41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8F81A-2EC9-41AC-AD08-366B733E2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D102B-2244-481E-BBE8-B0F22D427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CB5CB-12B1-4759-B8EA-7FB5AFF6A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26FD-F908-43CC-9C37-3254521EE4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F8B0-1918-4EAC-B14A-4F7887FA9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F9ECE-7313-458F-8E4A-2787DB30B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A2EE-A6B9-4782-983D-61404A92B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2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A9653-E85B-4B95-B047-50856343C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BD053-788B-4D45-A21C-814F74F4E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AB3FD-0AF7-4080-BAFC-53306898A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26FD-F908-43CC-9C37-3254521EE4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7EAAD-8AB0-4AD1-897B-C9C0BE9E9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190EF-8B43-4FBA-9593-FF481B06C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A2EE-A6B9-4782-983D-61404A92B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84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C55F5-2CB8-4B18-8F72-BDA928FA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8BDFF-A9BB-4BF4-87C4-9446C32AA9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5C6AE-2A14-495F-B7DE-8BF74A296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1FEC9-37DD-4E00-A35C-1AD8B206A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26FD-F908-43CC-9C37-3254521EE4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0792A4-1AF7-4E8C-8DBC-FA1B01CCF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B93616-02E7-464C-B783-4167DA096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A2EE-A6B9-4782-983D-61404A92B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6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AFAD2-CB15-42F3-B724-B35915BE1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55B326-12C0-49AC-8585-6638073FB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D1B5FC-D2D2-4C76-9934-8865AB1A0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CD8431-85B5-46F7-A939-5AAC383E23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B905A6-5B65-4EF0-8F2C-2911C25AD8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D9A9FD-9966-42EB-BCF4-77BFB8F3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26FD-F908-43CC-9C37-3254521EE4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20E048-A9D1-4E59-9291-57A2050FE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8660F9-B5CB-4662-B858-7261A59DE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A2EE-A6B9-4782-983D-61404A92B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24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6020C-0EE8-4333-8C04-090D85E85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F04BD7-C4E5-4525-BB30-BFB72361A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26FD-F908-43CC-9C37-3254521EE4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7401E4-C65B-4F9F-8C5A-4321121B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093A8-BBE9-448C-92F2-39BDE6BE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A2EE-A6B9-4782-983D-61404A92B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34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2E0E1D-97A8-4B81-8DAB-835E3C805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26FD-F908-43CC-9C37-3254521EE4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C612D3-6C7C-4A79-865A-DA1F4CA23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232DAA-7387-4C1B-9080-FB86F578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A2EE-A6B9-4782-983D-61404A92B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01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AAB4E-DC80-4209-AAB1-B0272867A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7676E-DFB4-46D1-A5AE-FC6AE3FA4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F0C124-F6FE-4313-9FD9-FFFD1CE8B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820F6F-34CF-4962-8B4D-885F12309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26FD-F908-43CC-9C37-3254521EE4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1748F-D016-4DD8-9A49-4938BEF05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01BC7-4595-4E9D-A116-F55E7BD36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A2EE-A6B9-4782-983D-61404A92B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04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0ED2E-EB83-4EDB-A30B-C882BFBAB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92757F-38B0-4BF6-B461-916E7C09FE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FE55B2-6E31-45C9-961B-A4D6EF2ECF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C45F6-9D2A-4044-8F5D-5B011ECFF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726FD-F908-43CC-9C37-3254521EE4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90CDE-6CEF-412B-B194-16BAA3B13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E345FB-19B4-4B87-8EA7-033FFC9E9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2A2EE-A6B9-4782-983D-61404A92B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91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BFA018-15EC-4501-871E-C967B0C04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7757B5-C200-4BA4-BA76-74E55EE66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D06C1-E350-4E7B-8B27-B24E349C5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726FD-F908-43CC-9C37-3254521EE47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14859-5F0D-494A-9F28-32DD4E519D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1E9AB-E12A-4FB4-9435-698CC3DE19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2A2EE-A6B9-4782-983D-61404A92B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69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z_jYx4dF0U?feature=oembed" TargetMode="External"/><Relationship Id="rId5" Type="http://schemas.openxmlformats.org/officeDocument/2006/relationships/hyperlink" Target="https://youtu.be/Cz_jYx4dF0U" TargetMode="Externa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E611B-52CD-4238-86DD-FD5BE7830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Lavender Production</a:t>
            </a:r>
          </a:p>
        </p:txBody>
      </p:sp>
      <p:pic>
        <p:nvPicPr>
          <p:cNvPr id="5" name="Picture 4" descr="A close up of a flower&#10;&#10;Description automatically generated">
            <a:extLst>
              <a:ext uri="{FF2B5EF4-FFF2-40B4-BE49-F238E27FC236}">
                <a16:creationId xmlns:a16="http://schemas.microsoft.com/office/drawing/2014/main" id="{9FFA531D-0271-4414-A83E-E29E3E14C87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1586" y="1027906"/>
            <a:ext cx="5477329" cy="5477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6556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78B3-9447-41E8-AE1D-0857BC106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Lavender as a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CF335-D2F3-4622-A86C-C49A6CD93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15400" cy="466725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Small growers tend a few dozen plants in their backyard and can make a few hundred dollars. </a:t>
            </a:r>
          </a:p>
          <a:p>
            <a:r>
              <a:rPr lang="en-US" dirty="0"/>
              <a:t>Larger operations on acreage can bring in hundreds of thousands, especially if they also produce and sell value-added products. </a:t>
            </a:r>
          </a:p>
          <a:p>
            <a:r>
              <a:rPr lang="en-US" dirty="0"/>
              <a:t>Purple Haze Farms, in Sequim, Washington, routinely grosses over a million dollars a year with about 8 acres of lavender. </a:t>
            </a:r>
          </a:p>
          <a:p>
            <a:r>
              <a:rPr lang="en-US" dirty="0"/>
              <a:t>Fresh lavender bouquets are a very profitable way to sell lavender. </a:t>
            </a:r>
          </a:p>
          <a:p>
            <a:r>
              <a:rPr lang="en-US" dirty="0"/>
              <a:t>Most growers sell direct to the retail public - garden or at the local farmer’s market. </a:t>
            </a:r>
          </a:p>
          <a:p>
            <a:pPr lvl="1"/>
            <a:r>
              <a:rPr lang="en-US" dirty="0"/>
              <a:t>Lavender bunches can sell for $6 each. </a:t>
            </a:r>
          </a:p>
          <a:p>
            <a:pPr lvl="1"/>
            <a:r>
              <a:rPr lang="en-US" dirty="0"/>
              <a:t>A 20′ x 20′ growing area can produce around 300 bunches each year, worth $1,800. </a:t>
            </a:r>
          </a:p>
          <a:p>
            <a:pPr lvl="1"/>
            <a:r>
              <a:rPr lang="en-US" dirty="0"/>
              <a:t>A quarter-acre can produce about 3,000 bunches, worth $18,000. </a:t>
            </a:r>
          </a:p>
          <a:p>
            <a:pPr lvl="1"/>
            <a:r>
              <a:rPr lang="en-US" dirty="0"/>
              <a:t>Unsold lavender bunches can be dried  and sold to crafters and florists, who use the bunches for dried floral arrangements. </a:t>
            </a:r>
          </a:p>
          <a:p>
            <a:pPr lvl="1"/>
            <a:r>
              <a:rPr lang="en-US" dirty="0"/>
              <a:t>The flower buds can be removed from the bunches and sold or used to make sachets and other value-added products. </a:t>
            </a:r>
          </a:p>
          <a:p>
            <a:pPr lvl="1"/>
            <a:r>
              <a:rPr lang="en-US" dirty="0"/>
              <a:t>Other lavender products, such as lotions and soaps, bring 500% or more markups from the price of the basic ingredients.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9EC596-05AB-4781-8F00-01896B4711D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46850" y="490"/>
            <a:ext cx="3245149" cy="1825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98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78B3-9447-41E8-AE1D-0857BC106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Value-add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CF335-D2F3-4622-A86C-C49A6CD93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15400" cy="4667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There are dozens of lavender products that are easy to make and increase the value of raw lavender by up to 1,000%. </a:t>
            </a:r>
          </a:p>
          <a:p>
            <a:r>
              <a:rPr lang="en-US" dirty="0"/>
              <a:t>Proven products include:</a:t>
            </a:r>
          </a:p>
          <a:p>
            <a:pPr lvl="1"/>
            <a:r>
              <a:rPr lang="en-US" dirty="0"/>
              <a:t>Lavender bags. After lavender flowers are harvested and dried, the flower buds can be removed from the stems and used to make a sachet, used for dryer bags, bath bags and pet bags.</a:t>
            </a:r>
          </a:p>
          <a:p>
            <a:pPr lvl="1"/>
            <a:r>
              <a:rPr lang="en-US" dirty="0"/>
              <a:t>Aromatherapy oil. Lavender oil is one of the most used essential oils in aromatherapy. It has a calming, soothing effect when it’s scent is inhaled.</a:t>
            </a:r>
          </a:p>
          <a:p>
            <a:pPr lvl="1"/>
            <a:r>
              <a:rPr lang="en-US" dirty="0"/>
              <a:t>Lavender soap. The basic affordable lavender soap bars are the consistent best-sellers. Best of all, soap is another repeat product, with many customers using several bars a month.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886FF8-7DD0-443B-B5C3-A09C3FE224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1674" y="217207"/>
            <a:ext cx="28575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162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78B3-9447-41E8-AE1D-0857BC106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Lavender Oil</a:t>
            </a:r>
          </a:p>
        </p:txBody>
      </p:sp>
      <p:pic>
        <p:nvPicPr>
          <p:cNvPr id="4" name="Online Media 3" title="How It's Made - Lavender Essential Oil">
            <a:hlinkClick r:id="" action="ppaction://media"/>
            <a:extLst>
              <a:ext uri="{FF2B5EF4-FFF2-40B4-BE49-F238E27FC236}">
                <a16:creationId xmlns:a16="http://schemas.microsoft.com/office/drawing/2014/main" id="{3CF7A1E0-608A-44CA-9D0C-B6998F4A64C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76378" y="1626101"/>
            <a:ext cx="7839243" cy="486677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A2364F0-6E84-4E56-91D3-AFF4297A0ACA}"/>
              </a:ext>
            </a:extLst>
          </p:cNvPr>
          <p:cNvSpPr/>
          <p:nvPr/>
        </p:nvSpPr>
        <p:spPr>
          <a:xfrm>
            <a:off x="8922542" y="6492875"/>
            <a:ext cx="3086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5"/>
              </a:rPr>
              <a:t>https://youtu.be/Cz_jYx4dF0U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99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78B3-9447-41E8-AE1D-0857BC106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Lavender Oil Extraction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ACB2D-1A1A-4E86-A87B-9F33D3C32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/>
              <a:t>Hydro distillation – water and plant material are boiled together creating a hydrosol</a:t>
            </a:r>
          </a:p>
          <a:p>
            <a:endParaRPr lang="en-US" sz="3600" dirty="0"/>
          </a:p>
          <a:p>
            <a:r>
              <a:rPr lang="en-US" sz="3600" dirty="0"/>
              <a:t>Steam distillation – dry steam vaporizes and extracts oil</a:t>
            </a:r>
          </a:p>
          <a:p>
            <a:endParaRPr lang="en-US" sz="3600" dirty="0"/>
          </a:p>
          <a:p>
            <a:r>
              <a:rPr lang="en-US" sz="3600" dirty="0"/>
              <a:t>Solvent extraction – organic solvents extract oils</a:t>
            </a:r>
          </a:p>
          <a:p>
            <a:endParaRPr lang="en-US" sz="3600" dirty="0"/>
          </a:p>
          <a:p>
            <a:r>
              <a:rPr lang="en-US" sz="3600" dirty="0"/>
              <a:t>Supercritical extraction – carbon dioxide under extremely high pressure extracts oils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642C30-6BB4-4A5B-8940-9E9B2FE298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13710" y="0"/>
            <a:ext cx="1678290" cy="169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90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78B3-9447-41E8-AE1D-0857BC106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Lavender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CF335-D2F3-4622-A86C-C49A6CD93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pretty plant known for its soothing scent stars at farms throughout the Midwest.</a:t>
            </a:r>
          </a:p>
        </p:txBody>
      </p:sp>
      <p:pic>
        <p:nvPicPr>
          <p:cNvPr id="5" name="Picture 4" descr="A close up of a flower&#10;&#10;Description automatically generated">
            <a:extLst>
              <a:ext uri="{FF2B5EF4-FFF2-40B4-BE49-F238E27FC236}">
                <a16:creationId xmlns:a16="http://schemas.microsoft.com/office/drawing/2014/main" id="{418F901F-FDEC-4CEB-B564-E8F8D69410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2600" y="3832225"/>
            <a:ext cx="38989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895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78B3-9447-41E8-AE1D-0857BC106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Midwest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CF335-D2F3-4622-A86C-C49A6CD93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7519737" cy="4351338"/>
          </a:xfrm>
        </p:spPr>
        <p:txBody>
          <a:bodyPr/>
          <a:lstStyle/>
          <a:p>
            <a:r>
              <a:rPr lang="en-US" dirty="0"/>
              <a:t>Native to hot, dry, Mediterranean climates. </a:t>
            </a:r>
          </a:p>
          <a:p>
            <a:r>
              <a:rPr lang="en-US" dirty="0"/>
              <a:t>Hardy small shrub adapts to the challenging growing conditions of the Midwest</a:t>
            </a:r>
          </a:p>
          <a:p>
            <a:r>
              <a:rPr lang="en-US" dirty="0"/>
              <a:t>Needs plenty of sunshine </a:t>
            </a:r>
          </a:p>
          <a:p>
            <a:r>
              <a:rPr lang="en-US" dirty="0"/>
              <a:t>Needs room to spread and perfect drainage; </a:t>
            </a:r>
          </a:p>
          <a:p>
            <a:r>
              <a:rPr lang="en-US" dirty="0"/>
              <a:t>lavender rots when planted in soil that holds too much moisture.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D8DF982-7ED4-4393-B02C-8EAAB15A5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5590" y="261938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42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78B3-9447-41E8-AE1D-0857BC106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CF335-D2F3-4622-A86C-C49A6CD93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9781675" cy="4351338"/>
          </a:xfrm>
        </p:spPr>
        <p:txBody>
          <a:bodyPr>
            <a:normAutofit/>
          </a:bodyPr>
          <a:lstStyle/>
          <a:p>
            <a:r>
              <a:rPr lang="en-US" dirty="0"/>
              <a:t>Lavender must have well-drained soil, with a pH of 6 to 8. </a:t>
            </a:r>
          </a:p>
          <a:p>
            <a:r>
              <a:rPr lang="en-US" dirty="0"/>
              <a:t>If soil is too alkaline, add sulfur to lower the </a:t>
            </a:r>
            <a:r>
              <a:rPr lang="en-US" dirty="0" err="1"/>
              <a:t>pH.</a:t>
            </a:r>
            <a:r>
              <a:rPr lang="en-US" dirty="0"/>
              <a:t> </a:t>
            </a:r>
          </a:p>
          <a:p>
            <a:r>
              <a:rPr lang="en-US" dirty="0"/>
              <a:t>If soil is too acidic, add lime to raise the </a:t>
            </a:r>
            <a:r>
              <a:rPr lang="en-US" dirty="0" err="1"/>
              <a:t>pH.</a:t>
            </a:r>
            <a:r>
              <a:rPr lang="en-US" dirty="0"/>
              <a:t> </a:t>
            </a:r>
          </a:p>
          <a:p>
            <a:r>
              <a:rPr lang="en-US" dirty="0"/>
              <a:t>Lavender does best in sandy loam soil that provides good drainage. </a:t>
            </a:r>
          </a:p>
          <a:p>
            <a:r>
              <a:rPr lang="en-US" dirty="0"/>
              <a:t>If the soil becomes saturated with water the result is root rot disease that will kill the lavender plants. </a:t>
            </a:r>
          </a:p>
          <a:p>
            <a:r>
              <a:rPr lang="en-US" dirty="0"/>
              <a:t>Many lavender growers use raised growing beds to improve water drainage.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7CC261-E8F5-4DC8-B30B-AB9687ED74E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01200" y="261938"/>
            <a:ext cx="2345390" cy="185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366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78B3-9447-41E8-AE1D-0857BC106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Growing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CF335-D2F3-4622-A86C-C49A6CD93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15400" cy="4351338"/>
          </a:xfrm>
        </p:spPr>
        <p:txBody>
          <a:bodyPr>
            <a:normAutofit/>
          </a:bodyPr>
          <a:lstStyle/>
          <a:p>
            <a:r>
              <a:rPr lang="en-US" b="1" dirty="0"/>
              <a:t>Plant in full sun.</a:t>
            </a:r>
            <a:r>
              <a:rPr lang="en-US" dirty="0"/>
              <a:t> Lavender likes at least eight hours of sun a day.</a:t>
            </a:r>
          </a:p>
          <a:p>
            <a:r>
              <a:rPr lang="en-US" b="1" dirty="0"/>
              <a:t>Prepare 8-12 inches of well-draining soil for your plants.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Lavender doesn't like the clay soils of the Midwest, which trap moisture. </a:t>
            </a:r>
          </a:p>
          <a:p>
            <a:pPr lvl="1"/>
            <a:r>
              <a:rPr lang="en-US" dirty="0"/>
              <a:t>Prepare an ideal soil that drains well with one-third garden soil, one-third sand or pea gravel and one-third organic compost.</a:t>
            </a:r>
          </a:p>
          <a:p>
            <a:pPr lvl="1"/>
            <a:r>
              <a:rPr lang="en-US" dirty="0"/>
              <a:t>A mounded bed also helps provide drainage. </a:t>
            </a:r>
          </a:p>
          <a:p>
            <a:pPr lvl="1"/>
            <a:r>
              <a:rPr lang="en-US" dirty="0"/>
              <a:t>Without good drainage, lavender will rot.</a:t>
            </a:r>
          </a:p>
          <a:p>
            <a:r>
              <a:rPr lang="en-US" b="1" dirty="0"/>
              <a:t>Plant in spring for best results.</a:t>
            </a:r>
            <a:endParaRPr lang="en-US" dirty="0"/>
          </a:p>
        </p:txBody>
      </p:sp>
      <p:pic>
        <p:nvPicPr>
          <p:cNvPr id="5" name="Picture 4" descr="A close up of a flower&#10;&#10;Description automatically generated">
            <a:extLst>
              <a:ext uri="{FF2B5EF4-FFF2-40B4-BE49-F238E27FC236}">
                <a16:creationId xmlns:a16="http://schemas.microsoft.com/office/drawing/2014/main" id="{01120DDB-4772-4FD4-9B73-96F52E8C90D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53600" y="130342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853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78B3-9447-41E8-AE1D-0857BC106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Growing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CF335-D2F3-4622-A86C-C49A6CD93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154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Provide room to grow.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Space their plants 3 feet apart on mounded rows of well-draining soil. </a:t>
            </a:r>
          </a:p>
          <a:p>
            <a:pPr lvl="1"/>
            <a:r>
              <a:rPr lang="en-US" dirty="0"/>
              <a:t>The extra space allows better air circulation to keep the plants healthy and improve production.</a:t>
            </a:r>
          </a:p>
          <a:p>
            <a:r>
              <a:rPr lang="en-US" b="1" dirty="0"/>
              <a:t>Use non-organic mulch.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Mulch plants with white limestone pea gravel. </a:t>
            </a:r>
          </a:p>
          <a:p>
            <a:pPr lvl="1"/>
            <a:r>
              <a:rPr lang="en-US" dirty="0"/>
              <a:t>The gravel mulch "sweetens" the soil, making it slightly alkaline (which lavender prefers) and reflecting light and warmth up into the plants.</a:t>
            </a:r>
          </a:p>
          <a:p>
            <a:pPr lvl="1"/>
            <a:r>
              <a:rPr lang="en-US" dirty="0"/>
              <a:t>Use organic mulch only when first preparing the soil for new plants. </a:t>
            </a:r>
          </a:p>
          <a:p>
            <a:pPr lvl="1"/>
            <a:r>
              <a:rPr lang="en-US" dirty="0"/>
              <a:t>Wood mulch holds too much moisture and may promote mold growth.</a:t>
            </a:r>
          </a:p>
          <a:p>
            <a:r>
              <a:rPr lang="en-US" b="1" dirty="0"/>
              <a:t>Water until the roots take hold. </a:t>
            </a:r>
          </a:p>
          <a:p>
            <a:pPr lvl="1"/>
            <a:r>
              <a:rPr lang="en-US" dirty="0"/>
              <a:t>Water new plants when they're dry to the touch. </a:t>
            </a:r>
          </a:p>
          <a:p>
            <a:pPr lvl="1"/>
            <a:r>
              <a:rPr lang="en-US" dirty="0"/>
              <a:t>Once lavender is growing well, the plant is extremely drought-tolerant and doesn't need pampering or fertilizer.</a:t>
            </a:r>
          </a:p>
        </p:txBody>
      </p:sp>
      <p:pic>
        <p:nvPicPr>
          <p:cNvPr id="5" name="Picture 4" descr="A close up of a flower&#10;&#10;Description automatically generated">
            <a:extLst>
              <a:ext uri="{FF2B5EF4-FFF2-40B4-BE49-F238E27FC236}">
                <a16:creationId xmlns:a16="http://schemas.microsoft.com/office/drawing/2014/main" id="{01120DDB-4772-4FD4-9B73-96F52E8C90D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53600" y="130342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602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78B3-9447-41E8-AE1D-0857BC106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Propagation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CF335-D2F3-4622-A86C-C49A6CD93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956176" cy="4351338"/>
          </a:xfrm>
        </p:spPr>
        <p:txBody>
          <a:bodyPr>
            <a:normAutofit/>
          </a:bodyPr>
          <a:lstStyle/>
          <a:p>
            <a:r>
              <a:rPr lang="en-US" dirty="0"/>
              <a:t>Growers propagate from cuttings rather than from seed</a:t>
            </a:r>
          </a:p>
          <a:p>
            <a:r>
              <a:rPr lang="en-US" dirty="0"/>
              <a:t>This ensures plants are consistent in quality, color, and oil production</a:t>
            </a:r>
          </a:p>
          <a:p>
            <a:r>
              <a:rPr lang="en-US" dirty="0"/>
              <a:t>Producing lavender from cuttings guarantees the new plants will be exact clones of the parent plants. </a:t>
            </a:r>
          </a:p>
          <a:p>
            <a:r>
              <a:rPr lang="en-US" dirty="0"/>
              <a:t>New growers can purchase their plants from wholesale growers, then take cuttings from these “mother” plants.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0CFDF0-2F60-4D1C-A425-4488BED9C08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78257" y="4572001"/>
            <a:ext cx="3307555" cy="220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095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78B3-9447-41E8-AE1D-0857BC106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the best species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CF335-D2F3-4622-A86C-C49A6CD93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15400" cy="4351338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30 species of lavender – hundreds of varieties</a:t>
            </a:r>
          </a:p>
          <a:p>
            <a:r>
              <a:rPr lang="en-US" b="1" dirty="0"/>
              <a:t>3 species widely grown by commercial growers</a:t>
            </a:r>
          </a:p>
          <a:p>
            <a:r>
              <a:rPr lang="en-US" dirty="0" err="1"/>
              <a:t>Lavendula</a:t>
            </a:r>
            <a:r>
              <a:rPr lang="en-US" dirty="0"/>
              <a:t> </a:t>
            </a:r>
            <a:r>
              <a:rPr lang="en-US" dirty="0" err="1"/>
              <a:t>augustifolia</a:t>
            </a:r>
            <a:r>
              <a:rPr lang="en-US" dirty="0"/>
              <a:t>, or English lavender, </a:t>
            </a:r>
          </a:p>
          <a:p>
            <a:pPr lvl="1"/>
            <a:r>
              <a:rPr lang="en-US" dirty="0"/>
              <a:t>Cold-hardy species that does well in climate zone 5 to 9, with mild summer heat and long hours of daylight. </a:t>
            </a:r>
          </a:p>
          <a:p>
            <a:pPr lvl="1"/>
            <a:r>
              <a:rPr lang="en-US" dirty="0"/>
              <a:t>The sweet fragrance of the true lavenders is ideal for culinary use, and the aroma and quality of the essential oil they produce. </a:t>
            </a:r>
          </a:p>
          <a:p>
            <a:pPr lvl="1"/>
            <a:r>
              <a:rPr lang="en-US" dirty="0"/>
              <a:t>Several varieties are popular landscaping plants, and are also used for fresh and dried bouquets.</a:t>
            </a:r>
          </a:p>
          <a:p>
            <a:r>
              <a:rPr lang="en-US" dirty="0" err="1"/>
              <a:t>Lavendula</a:t>
            </a:r>
            <a:r>
              <a:rPr lang="en-US" dirty="0"/>
              <a:t> x intermedia. </a:t>
            </a:r>
          </a:p>
          <a:p>
            <a:pPr lvl="1"/>
            <a:r>
              <a:rPr lang="en-US" dirty="0"/>
              <a:t>Cross between L. </a:t>
            </a:r>
            <a:r>
              <a:rPr lang="en-US" dirty="0" err="1"/>
              <a:t>augustifolia</a:t>
            </a:r>
            <a:r>
              <a:rPr lang="en-US" dirty="0"/>
              <a:t> and L. </a:t>
            </a:r>
            <a:r>
              <a:rPr lang="en-US" dirty="0" err="1"/>
              <a:t>latifolia</a:t>
            </a:r>
            <a:r>
              <a:rPr lang="en-US" dirty="0"/>
              <a:t>, called lavandins. </a:t>
            </a:r>
          </a:p>
          <a:p>
            <a:pPr lvl="1"/>
            <a:r>
              <a:rPr lang="en-US" dirty="0"/>
              <a:t>Produce large plants, with more long floral spikes</a:t>
            </a:r>
          </a:p>
          <a:p>
            <a:pPr lvl="1"/>
            <a:r>
              <a:rPr lang="en-US" dirty="0"/>
              <a:t>Many varieties grown solely for essential oil production, (as much five times oil as English lavenders).</a:t>
            </a:r>
          </a:p>
          <a:p>
            <a:r>
              <a:rPr lang="en-US" dirty="0"/>
              <a:t>Lavandula </a:t>
            </a:r>
            <a:r>
              <a:rPr lang="en-US" dirty="0" err="1"/>
              <a:t>stoechas</a:t>
            </a:r>
            <a:r>
              <a:rPr lang="en-US" dirty="0"/>
              <a:t>, topped lavender, or Spanish lavender</a:t>
            </a:r>
          </a:p>
          <a:p>
            <a:pPr lvl="1"/>
            <a:r>
              <a:rPr lang="en-US" dirty="0"/>
              <a:t>Easy to recognize, with a cylinder shaped flower head topped by leafy extensions that resemble rabbit ears. </a:t>
            </a:r>
          </a:p>
          <a:p>
            <a:pPr lvl="1"/>
            <a:r>
              <a:rPr lang="en-US" dirty="0"/>
              <a:t>Earliest to bloom and produce flowers all through the season</a:t>
            </a:r>
          </a:p>
          <a:p>
            <a:pPr lvl="1"/>
            <a:r>
              <a:rPr lang="en-US" dirty="0"/>
              <a:t>Less hardy, with most varieties only suitable for zones 7 to 10. </a:t>
            </a:r>
          </a:p>
          <a:p>
            <a:pPr lvl="1"/>
            <a:r>
              <a:rPr lang="en-US" dirty="0"/>
              <a:t>Popular for fresh cut flowers.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7C8760-2082-4B75-818E-49985265F21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4551" y="365125"/>
            <a:ext cx="3508982" cy="218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413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C78B3-9447-41E8-AE1D-0857BC106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Harvesting and drying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CF335-D2F3-4622-A86C-C49A6CD93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915400" cy="466725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Lavender may bloom its first year, but it takes three years for plants to mature. </a:t>
            </a:r>
          </a:p>
          <a:p>
            <a:r>
              <a:rPr lang="en-US" b="1" dirty="0"/>
              <a:t>Harvest spikes of mature plants as soon as they bloom.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Cut just above the leaves. </a:t>
            </a:r>
          </a:p>
          <a:p>
            <a:pPr lvl="1"/>
            <a:r>
              <a:rPr lang="en-US" dirty="0"/>
              <a:t>Cut a lot of spikes; harvesting will promote new growth and keeps the plants from becoming leggy.</a:t>
            </a:r>
          </a:p>
          <a:p>
            <a:r>
              <a:rPr lang="en-US" b="1" dirty="0"/>
              <a:t>Harvest on a dry day,</a:t>
            </a:r>
            <a:r>
              <a:rPr lang="en-US" dirty="0"/>
              <a:t> or after a series of dry days. </a:t>
            </a:r>
          </a:p>
          <a:p>
            <a:pPr lvl="1"/>
            <a:r>
              <a:rPr lang="en-US" dirty="0"/>
              <a:t>This will mean less moisture on the plant. </a:t>
            </a:r>
          </a:p>
          <a:p>
            <a:pPr lvl="1"/>
            <a:r>
              <a:rPr lang="en-US" dirty="0"/>
              <a:t>Late morning, after dew has evaporated, is an ideal time.</a:t>
            </a:r>
          </a:p>
          <a:p>
            <a:r>
              <a:rPr lang="en-US" b="1" dirty="0"/>
              <a:t>Dry in bundles. </a:t>
            </a:r>
          </a:p>
          <a:p>
            <a:pPr lvl="1"/>
            <a:r>
              <a:rPr lang="en-US" dirty="0"/>
              <a:t>Tie six to 12 lavender spikes together and hang upside down on poles or hooks in a dry, dark place. </a:t>
            </a:r>
          </a:p>
          <a:p>
            <a:pPr lvl="1"/>
            <a:r>
              <a:rPr lang="en-US" dirty="0"/>
              <a:t>Good air circulation will prevent the lavender from becoming moldy. It should dry in about a month.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DA30CD-8CB9-415E-956F-6D77D934AB3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09528" y="0"/>
            <a:ext cx="3182471" cy="179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440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1164</Words>
  <Application>Microsoft Office PowerPoint</Application>
  <PresentationFormat>Widescreen</PresentationFormat>
  <Paragraphs>109</Paragraphs>
  <Slides>13</Slides>
  <Notes>13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Lavender Production</vt:lpstr>
      <vt:lpstr>Lavender</vt:lpstr>
      <vt:lpstr>Midwest</vt:lpstr>
      <vt:lpstr>Soil</vt:lpstr>
      <vt:lpstr>Tips for Growing</vt:lpstr>
      <vt:lpstr>Tips for Growing</vt:lpstr>
      <vt:lpstr>Propagation</vt:lpstr>
      <vt:lpstr>Selecting the best species</vt:lpstr>
      <vt:lpstr>Harvesting and drying</vt:lpstr>
      <vt:lpstr>Lavender as a business</vt:lpstr>
      <vt:lpstr>Value-add products</vt:lpstr>
      <vt:lpstr>Making Lavender Oil</vt:lpstr>
      <vt:lpstr>Lavender Oil Extraction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Calling all plant investigators!</dc:title>
  <dc:creator>Ellen Cook</dc:creator>
  <cp:lastModifiedBy>Will</cp:lastModifiedBy>
  <cp:revision>21</cp:revision>
  <dcterms:created xsi:type="dcterms:W3CDTF">2020-10-19T13:21:24Z</dcterms:created>
  <dcterms:modified xsi:type="dcterms:W3CDTF">2020-11-02T18:56:14Z</dcterms:modified>
</cp:coreProperties>
</file>