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4" r:id="rId3"/>
    <p:sldId id="265" r:id="rId4"/>
    <p:sldId id="262" r:id="rId5"/>
    <p:sldId id="266" r:id="rId6"/>
    <p:sldId id="303" r:id="rId7"/>
    <p:sldId id="271" r:id="rId8"/>
    <p:sldId id="301" r:id="rId9"/>
    <p:sldId id="279" r:id="rId10"/>
    <p:sldId id="296" r:id="rId11"/>
    <p:sldId id="294" r:id="rId12"/>
    <p:sldId id="304" r:id="rId13"/>
    <p:sldId id="297" r:id="rId14"/>
    <p:sldId id="298" r:id="rId15"/>
    <p:sldId id="300" r:id="rId16"/>
    <p:sldId id="299" r:id="rId17"/>
    <p:sldId id="302"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Faivre" initials="KF" lastIdx="10" clrIdx="0">
    <p:extLst>
      <p:ext uri="{19B8F6BF-5375-455C-9EA6-DF929625EA0E}">
        <p15:presenceInfo xmlns:p15="http://schemas.microsoft.com/office/powerpoint/2012/main" userId="S-1-5-21-710760367-440232180-319577017-9537" providerId="AD"/>
      </p:ext>
    </p:extLst>
  </p:cmAuthor>
  <p:cmAuthor id="2" name="Will Fett" initials="WF" lastIdx="2" clrIdx="1">
    <p:extLst>
      <p:ext uri="{19B8F6BF-5375-455C-9EA6-DF929625EA0E}">
        <p15:presenceInfo xmlns:p15="http://schemas.microsoft.com/office/powerpoint/2012/main" userId="Will F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955" autoAdjust="0"/>
  </p:normalViewPr>
  <p:slideViewPr>
    <p:cSldViewPr snapToGrid="0">
      <p:cViewPr varScale="1">
        <p:scale>
          <a:sx n="56" d="100"/>
          <a:sy n="56" d="100"/>
        </p:scale>
        <p:origin x="420" y="72"/>
      </p:cViewPr>
      <p:guideLst/>
    </p:cSldViewPr>
  </p:slideViewPr>
  <p:outlineViewPr>
    <p:cViewPr>
      <p:scale>
        <a:sx n="33" d="100"/>
        <a:sy n="33" d="100"/>
      </p:scale>
      <p:origin x="0" y="-19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6-03T14:36:23.347" idx="1">
    <p:pos x="5143" y="453"/>
    <p:text>Add credit to IL since this was based on their lesson.</p:text>
    <p:extLst>
      <p:ext uri="{C676402C-5697-4E1C-873F-D02D1690AC5C}">
        <p15:threadingInfo xmlns:p15="http://schemas.microsoft.com/office/powerpoint/2012/main" timeZoneBias="300"/>
      </p:ext>
    </p:extLst>
  </p:cm>
  <p:cm authorId="2" dt="2015-06-03T14:37:29.102" idx="2">
    <p:pos x="5143" y="549"/>
    <p:text>“Adapted from “Title here”, Illinois Farm Bureau® Agriculture in the Classroom”</p:text>
    <p:extLst>
      <p:ext uri="{C676402C-5697-4E1C-873F-D02D1690AC5C}">
        <p15:threadingInfo xmlns:p15="http://schemas.microsoft.com/office/powerpoint/2012/main" timeZoneBias="300">
          <p15:parentCm authorId="2"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3DFAE63-B29A-40F3-80B8-12D9A74924F1}" type="datetimeFigureOut">
              <a:rPr lang="en-US" smtClean="0"/>
              <a:t>12/2/2015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27CD032-1CA8-476F-A005-70565D59C254}" type="slidenum">
              <a:rPr lang="en-US" smtClean="0"/>
              <a:t>‹#›</a:t>
            </a:fld>
            <a:endParaRPr lang="en-US"/>
          </a:p>
        </p:txBody>
      </p:sp>
    </p:spTree>
    <p:extLst>
      <p:ext uri="{BB962C8B-B14F-4D97-AF65-F5344CB8AC3E}">
        <p14:creationId xmlns:p14="http://schemas.microsoft.com/office/powerpoint/2010/main" val="2834114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4FB8E6E-4021-4203-A3A1-6162484B138A}" type="datetimeFigureOut">
              <a:rPr lang="en-US" smtClean="0"/>
              <a:t>12/2/2015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2FA1786-3972-4BC8-8D2F-90B31653EBD4}" type="slidenum">
              <a:rPr lang="en-US" smtClean="0"/>
              <a:t>‹#›</a:t>
            </a:fld>
            <a:endParaRPr lang="en-US"/>
          </a:p>
        </p:txBody>
      </p:sp>
    </p:spTree>
    <p:extLst>
      <p:ext uri="{BB962C8B-B14F-4D97-AF65-F5344CB8AC3E}">
        <p14:creationId xmlns:p14="http://schemas.microsoft.com/office/powerpoint/2010/main" val="64228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nergy.gov/eere/wind/history-wind-energ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types of energy are renewable</a:t>
            </a:r>
            <a:r>
              <a:rPr lang="en-US" baseline="0" dirty="0" smtClean="0"/>
              <a:t> and non-renewable energy.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2</a:t>
            </a:fld>
            <a:endParaRPr lang="en-US"/>
          </a:p>
        </p:txBody>
      </p:sp>
    </p:spTree>
    <p:extLst>
      <p:ext uri="{BB962C8B-B14F-4D97-AF65-F5344CB8AC3E}">
        <p14:creationId xmlns:p14="http://schemas.microsoft.com/office/powerpoint/2010/main" val="269964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Corn is transported short distances in semi trucks. It can also be transported across states in trains or</a:t>
            </a:r>
            <a:r>
              <a:rPr lang="en-US" baseline="0" dirty="0" smtClean="0"/>
              <a:t> down rivers and across oceans in barges. Diesel trucks can run on biodiesel when hauling corn, but barges and rivers most often burn fossil fuels like coal.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Crushing the corn to expose the starch is very important. If the kernels weren’t crushed, the protective outer layers of the kernel, like the seed coat, would make it difficult to extract just the starch, which is the part of the kernel that is used to </a:t>
            </a:r>
            <a:r>
              <a:rPr lang="en-US" baseline="0" smtClean="0"/>
              <a:t>make ethanol.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14</a:t>
            </a:fld>
            <a:endParaRPr lang="en-US"/>
          </a:p>
        </p:txBody>
      </p:sp>
    </p:spTree>
    <p:extLst>
      <p:ext uri="{BB962C8B-B14F-4D97-AF65-F5344CB8AC3E}">
        <p14:creationId xmlns:p14="http://schemas.microsoft.com/office/powerpoint/2010/main" val="166353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Gasoline is mixed with the ethanol</a:t>
            </a:r>
            <a:r>
              <a:rPr lang="en-US" baseline="0" dirty="0" smtClean="0"/>
              <a:t> to make is undrinkable so that manufacturers don’t have to pay alcohol tax to transport it. </a:t>
            </a:r>
          </a:p>
          <a:p>
            <a:pPr marL="171450" indent="-171450">
              <a:buFont typeface="Arial" panose="020B0604020202020204" pitchFamily="34" charset="0"/>
              <a:buChar char="•"/>
            </a:pPr>
            <a:r>
              <a:rPr lang="en-US" baseline="0" dirty="0" smtClean="0"/>
              <a:t>Ethanol must be stored away from any flames or sparks. In fact, workers at ethanol plants aren’t allowed to use cell phones in the plants because of the chance of them generating a spark. Ethanol is highly flammable, but less so than gasoline. </a:t>
            </a:r>
          </a:p>
          <a:p>
            <a:pPr marL="171450" indent="-171450">
              <a:buFont typeface="Arial" panose="020B0604020202020204" pitchFamily="34" charset="0"/>
              <a:buChar char="•"/>
            </a:pPr>
            <a:r>
              <a:rPr lang="en-US" baseline="0" dirty="0" smtClean="0"/>
              <a:t>The leftover by-products of ethanol production are called Dried Distillers Grains, or DDGs, and can be fed to hogs, chickens and cattle.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15</a:t>
            </a:fld>
            <a:endParaRPr lang="en-US"/>
          </a:p>
        </p:txBody>
      </p:sp>
    </p:spTree>
    <p:extLst>
      <p:ext uri="{BB962C8B-B14F-4D97-AF65-F5344CB8AC3E}">
        <p14:creationId xmlns:p14="http://schemas.microsoft.com/office/powerpoint/2010/main" val="333309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ethanol</a:t>
            </a:r>
            <a:r>
              <a:rPr lang="en-US" baseline="0" dirty="0" smtClean="0"/>
              <a:t> production process. Note all the by-products of ethanol that are used!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16</a:t>
            </a:fld>
            <a:endParaRPr lang="en-US"/>
          </a:p>
        </p:txBody>
      </p:sp>
    </p:spTree>
    <p:extLst>
      <p:ext uri="{BB962C8B-B14F-4D97-AF65-F5344CB8AC3E}">
        <p14:creationId xmlns:p14="http://schemas.microsoft.com/office/powerpoint/2010/main" val="255985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is 2 minutes, 59 seconds long. Link to Discovery Channel’s website.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17</a:t>
            </a:fld>
            <a:endParaRPr lang="en-US"/>
          </a:p>
        </p:txBody>
      </p:sp>
    </p:spTree>
    <p:extLst>
      <p:ext uri="{BB962C8B-B14F-4D97-AF65-F5344CB8AC3E}">
        <p14:creationId xmlns:p14="http://schemas.microsoft.com/office/powerpoint/2010/main" val="265106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Non-renewable</a:t>
            </a:r>
            <a:r>
              <a:rPr lang="en-US" baseline="0" dirty="0" smtClean="0"/>
              <a:t> energy cannot be replaced and is often fairly expensive. It can also lead to dependence on oil from foreign countries.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3</a:t>
            </a:fld>
            <a:endParaRPr lang="en-US"/>
          </a:p>
        </p:txBody>
      </p:sp>
    </p:spTree>
    <p:extLst>
      <p:ext uri="{BB962C8B-B14F-4D97-AF65-F5344CB8AC3E}">
        <p14:creationId xmlns:p14="http://schemas.microsoft.com/office/powerpoint/2010/main" val="225944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Biomass</a:t>
            </a:r>
            <a:r>
              <a:rPr lang="en-US" baseline="0" dirty="0" smtClean="0"/>
              <a:t> examples could include corn, soybeans, corn </a:t>
            </a:r>
            <a:r>
              <a:rPr lang="en-US" baseline="0" dirty="0" err="1" smtClean="0"/>
              <a:t>stover</a:t>
            </a:r>
            <a:r>
              <a:rPr lang="en-US" baseline="0" dirty="0" smtClean="0"/>
              <a:t> (husks and stalks), or grasses. </a:t>
            </a:r>
          </a:p>
          <a:p>
            <a:r>
              <a:rPr lang="en-US" baseline="0" dirty="0" smtClean="0"/>
              <a:t>Benefits of renewable energy can include supporting local and U.S. economies, being better for the environment, and supporting farmers.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4</a:t>
            </a:fld>
            <a:endParaRPr lang="en-US"/>
          </a:p>
        </p:txBody>
      </p:sp>
    </p:spTree>
    <p:extLst>
      <p:ext uri="{BB962C8B-B14F-4D97-AF65-F5344CB8AC3E}">
        <p14:creationId xmlns:p14="http://schemas.microsoft.com/office/powerpoint/2010/main" val="365562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have utilized wind energy since early recorded times. Wind propelled boats along the Nile River as early as 5,000 B.C., and helped Persians pump water and grind grain between 500 and 900 B.C..  For more information about the use of Wind energy through history, visit Wind-power </a:t>
            </a:r>
            <a:r>
              <a:rPr lang="en-US" sz="1200" u="sng" kern="1200" dirty="0" smtClean="0">
                <a:solidFill>
                  <a:schemeClr val="tx1"/>
                </a:solidFill>
                <a:effectLst/>
                <a:latin typeface="+mn-lt"/>
                <a:ea typeface="+mn-ea"/>
                <a:cs typeface="+mn-cs"/>
                <a:hlinkClick r:id="rId3"/>
              </a:rPr>
              <a:t>http://www.energy.gov/eere/wind/history-wind-energy</a:t>
            </a:r>
            <a:r>
              <a:rPr lang="en-US" sz="1200" u="sng" kern="1200" dirty="0" smtClean="0">
                <a:solidFill>
                  <a:schemeClr val="tx1"/>
                </a:solidFill>
                <a:effectLst/>
                <a:latin typeface="+mn-lt"/>
                <a:ea typeface="+mn-ea"/>
                <a:cs typeface="+mn-cs"/>
              </a:rPr>
              <a:t>.</a:t>
            </a:r>
          </a:p>
          <a:p>
            <a:endParaRPr lang="en-US" sz="1200" u="sng"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Learn</a:t>
            </a:r>
            <a:r>
              <a:rPr lang="en-US" sz="1200" u="none" kern="1200" baseline="0" dirty="0" smtClean="0">
                <a:solidFill>
                  <a:schemeClr val="tx1"/>
                </a:solidFill>
                <a:effectLst/>
                <a:latin typeface="+mn-lt"/>
                <a:ea typeface="+mn-ea"/>
                <a:cs typeface="+mn-cs"/>
              </a:rPr>
              <a:t> more about wind energy today at: http://energy.gov/eere/wind/how-do-wind-turbines-work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2FA1786-3972-4BC8-8D2F-90B31653EBD4}" type="slidenum">
              <a:rPr lang="en-US" smtClean="0"/>
              <a:t>5</a:t>
            </a:fld>
            <a:endParaRPr lang="en-US"/>
          </a:p>
        </p:txBody>
      </p:sp>
    </p:spTree>
    <p:extLst>
      <p:ext uri="{BB962C8B-B14F-4D97-AF65-F5344CB8AC3E}">
        <p14:creationId xmlns:p14="http://schemas.microsoft.com/office/powerpoint/2010/main" val="28589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Biodiesel is</a:t>
            </a:r>
            <a:r>
              <a:rPr lang="en-US" baseline="0" dirty="0" smtClean="0"/>
              <a:t> </a:t>
            </a:r>
            <a:r>
              <a:rPr lang="en-US" dirty="0" smtClean="0"/>
              <a:t>a renewable fuel that can be used instead of diesel fuel. It can be made from vegetable oils, animal fats, or greases. </a:t>
            </a:r>
          </a:p>
          <a:p>
            <a:r>
              <a:rPr lang="en-US" dirty="0" smtClean="0"/>
              <a:t>Ethanol is a clear, colorless fuel made from the sugars found in grains, such as corn, sorghum, and wheat, as well as potato skins, rice, and yard clippings.</a:t>
            </a:r>
          </a:p>
          <a:p>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7</a:t>
            </a:fld>
            <a:endParaRPr lang="en-US"/>
          </a:p>
        </p:txBody>
      </p:sp>
    </p:spTree>
    <p:extLst>
      <p:ext uri="{BB962C8B-B14F-4D97-AF65-F5344CB8AC3E}">
        <p14:creationId xmlns:p14="http://schemas.microsoft.com/office/powerpoint/2010/main" val="242740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Biodiesel plants are indicated by the letter “B” on this map.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Iowa is a great</a:t>
            </a:r>
            <a:r>
              <a:rPr lang="en-US" baseline="0" dirty="0" smtClean="0"/>
              <a:t> state for producing biodiesel because soybeans are grown throughout the state.  Transportation costs are relatively low because there is not much distance between the biodiesel plant and where the soybeans are grown.   </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9</a:t>
            </a:fld>
            <a:endParaRPr lang="en-US"/>
          </a:p>
        </p:txBody>
      </p:sp>
    </p:spTree>
    <p:extLst>
      <p:ext uri="{BB962C8B-B14F-4D97-AF65-F5344CB8AC3E}">
        <p14:creationId xmlns:p14="http://schemas.microsoft.com/office/powerpoint/2010/main" val="339815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942299-2ED9-4F5F-8FFF-615D93A8FD9B}" type="slidenum">
              <a:rPr lang="en-US" smtClean="0"/>
              <a:pPr/>
              <a:t>10</a:t>
            </a:fld>
            <a:endParaRPr lang="en-US" smtClean="0"/>
          </a:p>
        </p:txBody>
      </p:sp>
    </p:spTree>
    <p:extLst>
      <p:ext uri="{BB962C8B-B14F-4D97-AF65-F5344CB8AC3E}">
        <p14:creationId xmlns:p14="http://schemas.microsoft.com/office/powerpoint/2010/main" val="345851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 ethanol plants in Iowa.  Many Iowans make a living through the ethanol industry. </a:t>
            </a:r>
          </a:p>
          <a:p>
            <a:endParaRPr lang="en-US" dirty="0" smtClean="0"/>
          </a:p>
          <a:p>
            <a:r>
              <a:rPr lang="en-US" dirty="0" smtClean="0"/>
              <a:t>Iowa is a great</a:t>
            </a:r>
            <a:r>
              <a:rPr lang="en-US" baseline="0" dirty="0" smtClean="0"/>
              <a:t> state for producing ethanol because we grow so much corn. The costs of transporting the grain are lower when there is less distance to travel. Being America’s largest corn producing state also makes Iowa a great place to produce ethanol!</a:t>
            </a:r>
            <a:endParaRPr lang="en-US" dirty="0"/>
          </a:p>
        </p:txBody>
      </p:sp>
      <p:sp>
        <p:nvSpPr>
          <p:cNvPr id="4" name="Slide Number Placeholder 3"/>
          <p:cNvSpPr>
            <a:spLocks noGrp="1"/>
          </p:cNvSpPr>
          <p:nvPr>
            <p:ph type="sldNum" sz="quarter" idx="10"/>
          </p:nvPr>
        </p:nvSpPr>
        <p:spPr/>
        <p:txBody>
          <a:bodyPr/>
          <a:lstStyle/>
          <a:p>
            <a:fld id="{A2FA1786-3972-4BC8-8D2F-90B31653EBD4}" type="slidenum">
              <a:rPr lang="en-US" smtClean="0"/>
              <a:t>11</a:t>
            </a:fld>
            <a:endParaRPr lang="en-US"/>
          </a:p>
        </p:txBody>
      </p:sp>
    </p:spTree>
    <p:extLst>
      <p:ext uri="{BB962C8B-B14F-4D97-AF65-F5344CB8AC3E}">
        <p14:creationId xmlns:p14="http://schemas.microsoft.com/office/powerpoint/2010/main" val="137322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Field, or dent,</a:t>
            </a:r>
            <a:r>
              <a:rPr lang="en-US" baseline="0" dirty="0" smtClean="0"/>
              <a:t> corn is used to make ethanol because it is higher in starch than any other type of corn. Field corn is typically used for ethanol, high fructose corn syrup or livestock feed. Sweet corn is the type of corn that is eaten off the cob, and is harvested in the summer, rather than the fall. Sweet corn doesn’t have enough starch to make ethanol.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Farmers use cultivation to control weeds, crop rotation to control weeds, insects and diseases, and can use chemical sprays to control weeds, insects and diseases. These are called herbicides, insecticides and fungicides. </a:t>
            </a:r>
            <a:endParaRPr lang="en-US" dirty="0" smtClean="0"/>
          </a:p>
          <a:p>
            <a:endParaRPr lang="en-US" dirty="0" smtClean="0"/>
          </a:p>
          <a:p>
            <a:pPr marL="171450" indent="-171450">
              <a:buFont typeface="Arial" panose="020B0604020202020204" pitchFamily="34" charset="0"/>
              <a:buChar char="•"/>
            </a:pPr>
            <a:r>
              <a:rPr lang="en-US" dirty="0" smtClean="0"/>
              <a:t>Tractors are used on farms</a:t>
            </a:r>
            <a:r>
              <a:rPr lang="en-US" baseline="0" dirty="0" smtClean="0"/>
              <a:t> to pull other equipment, such as grain carts, tillage equipment or even mowers. Planters are also pulled behind tractors, and they create a divot in the soil, drop the seed, and cover it. Combines are used to harvest crops, and they separate the ear from the stalk, the husks from the ear, and the kernels from the ear. The corn crop is collected in the combine, and the husks, stalks and cobs exit through the back of the combine and make great organic matter with nutrients for the following year’s crop to grow.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There are some great benefits to using combines and other large equipment in farming. For example, a farmer can farm a lot more acres of corn by his or herself if he has a planter that can plant 24 rows at a time, or harvest eight rows at a time. The equipment also does some of the tough jobs for farmers, so they don’t have to do as much work by hand.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These machines are very expensive, however, so there is a tradeoff for using them. Some machinery costs up to half a million dollars! </a:t>
            </a:r>
          </a:p>
        </p:txBody>
      </p:sp>
      <p:sp>
        <p:nvSpPr>
          <p:cNvPr id="4" name="Slide Number Placeholder 3"/>
          <p:cNvSpPr>
            <a:spLocks noGrp="1"/>
          </p:cNvSpPr>
          <p:nvPr>
            <p:ph type="sldNum" sz="quarter" idx="10"/>
          </p:nvPr>
        </p:nvSpPr>
        <p:spPr/>
        <p:txBody>
          <a:bodyPr/>
          <a:lstStyle/>
          <a:p>
            <a:fld id="{A2FA1786-3972-4BC8-8D2F-90B31653EBD4}" type="slidenum">
              <a:rPr lang="en-US" smtClean="0"/>
              <a:t>13</a:t>
            </a:fld>
            <a:endParaRPr lang="en-US"/>
          </a:p>
        </p:txBody>
      </p:sp>
    </p:spTree>
    <p:extLst>
      <p:ext uri="{BB962C8B-B14F-4D97-AF65-F5344CB8AC3E}">
        <p14:creationId xmlns:p14="http://schemas.microsoft.com/office/powerpoint/2010/main" val="260949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99899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8699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02193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25304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63686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E7B05-7E61-4C34-A757-0093FF30E2B5}"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94910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E7B05-7E61-4C34-A757-0093FF30E2B5}"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85324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E7B05-7E61-4C34-A757-0093FF30E2B5}"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13962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7B05-7E61-4C34-A757-0093FF30E2B5}"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93222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08682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41061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A34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7B05-7E61-4C34-A757-0093FF30E2B5}"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C764C-3EAD-4D06-84BB-6EBBF324E3D6}" type="slidenum">
              <a:rPr lang="en-US" smtClean="0"/>
              <a:t>‹#›</a:t>
            </a:fld>
            <a:endParaRPr lang="en-US"/>
          </a:p>
        </p:txBody>
      </p:sp>
    </p:spTree>
    <p:extLst>
      <p:ext uri="{BB962C8B-B14F-4D97-AF65-F5344CB8AC3E}">
        <p14:creationId xmlns:p14="http://schemas.microsoft.com/office/powerpoint/2010/main" val="117137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iscovery.com/tv-shows/other-shows/videos/how-stuff-works-ethano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980" y="3909059"/>
            <a:ext cx="10538460" cy="434341"/>
          </a:xfrm>
        </p:spPr>
        <p:txBody>
          <a:bodyPr>
            <a:normAutofit fontScale="90000"/>
          </a:bodyPr>
          <a:lstStyle/>
          <a:p>
            <a:r>
              <a:rPr lang="en-US" sz="1800" i="1" dirty="0" smtClean="0">
                <a:latin typeface="Century Gothic" panose="020B0502020202020204" pitchFamily="34" charset="0"/>
              </a:rPr>
              <a:t>Educating Iowans with a focus on youth regarding the breadth and global significance of agriculture.</a:t>
            </a:r>
            <a:endParaRPr lang="en-US" sz="1800" i="1" dirty="0">
              <a:latin typeface="Century Gothic" panose="020B0502020202020204" pitchFamily="34" charset="0"/>
            </a:endParaRPr>
          </a:p>
        </p:txBody>
      </p:sp>
      <p:sp>
        <p:nvSpPr>
          <p:cNvPr id="3" name="Subtitle 2"/>
          <p:cNvSpPr>
            <a:spLocks noGrp="1"/>
          </p:cNvSpPr>
          <p:nvPr>
            <p:ph type="subTitle" idx="1"/>
          </p:nvPr>
        </p:nvSpPr>
        <p:spPr>
          <a:xfrm>
            <a:off x="1540043" y="5406389"/>
            <a:ext cx="9144000" cy="1338655"/>
          </a:xfrm>
        </p:spPr>
        <p:txBody>
          <a:bodyPr>
            <a:normAutofit/>
          </a:bodyPr>
          <a:lstStyle/>
          <a:p>
            <a:r>
              <a:rPr lang="en-US" dirty="0" smtClean="0">
                <a:latin typeface="Century Gothic" panose="020B0502020202020204" pitchFamily="34" charset="0"/>
              </a:rPr>
              <a:t>Renewable Energy and Agriculture </a:t>
            </a:r>
          </a:p>
          <a:p>
            <a:r>
              <a:rPr lang="en-US" sz="1800" dirty="0" smtClean="0">
                <a:latin typeface="Century Gothic" panose="020B0502020202020204" pitchFamily="34" charset="0"/>
              </a:rPr>
              <a:t>Energy for today &amp; tomorrow</a:t>
            </a:r>
          </a:p>
          <a:p>
            <a:endParaRPr lang="en-US"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00" y="478864"/>
            <a:ext cx="5604949" cy="3270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800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29629" y="158393"/>
            <a:ext cx="7772400" cy="1143000"/>
          </a:xfrm>
        </p:spPr>
        <p:txBody>
          <a:bodyPr/>
          <a:lstStyle/>
          <a:p>
            <a:pPr eaLnBrk="1" hangingPunct="1"/>
            <a:r>
              <a:rPr lang="en-US" b="1" dirty="0" smtClean="0">
                <a:effectLst>
                  <a:outerShdw blurRad="38100" dist="38100" dir="2700000" algn="tl">
                    <a:srgbClr val="000000">
                      <a:alpha val="43137"/>
                    </a:srgbClr>
                  </a:outerShdw>
                </a:effectLst>
                <a:latin typeface="Century Gothic" panose="020B0502020202020204" pitchFamily="34" charset="0"/>
              </a:rPr>
              <a:t>Ethanol</a:t>
            </a:r>
          </a:p>
        </p:txBody>
      </p:sp>
      <p:sp>
        <p:nvSpPr>
          <p:cNvPr id="8" name="TextBox 7"/>
          <p:cNvSpPr txBox="1"/>
          <p:nvPr/>
        </p:nvSpPr>
        <p:spPr>
          <a:xfrm>
            <a:off x="1126089" y="1523462"/>
            <a:ext cx="966345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Century Gothic" panose="020B0502020202020204" pitchFamily="34" charset="0"/>
              </a:rPr>
              <a:t>Ethanol can be made from the sugars found in many grains, but is mostly made from corn. </a:t>
            </a:r>
          </a:p>
          <a:p>
            <a:pPr marL="285750" indent="-285750">
              <a:buFont typeface="Arial" panose="020B0604020202020204" pitchFamily="34" charset="0"/>
              <a:buChar char="•"/>
            </a:pPr>
            <a:r>
              <a:rPr lang="en-US" sz="2800" dirty="0" smtClean="0">
                <a:latin typeface="Century Gothic" panose="020B0502020202020204" pitchFamily="34" charset="0"/>
              </a:rPr>
              <a:t>Ethanol is mixed with gasoline to power most cars. There </a:t>
            </a:r>
            <a:r>
              <a:rPr lang="en-US" sz="2800" dirty="0" smtClean="0">
                <a:latin typeface="Century Gothic" panose="020B0502020202020204" pitchFamily="34" charset="0"/>
              </a:rPr>
              <a:t>are 10%, 15% and 85</a:t>
            </a:r>
            <a:r>
              <a:rPr lang="en-US" sz="2800" dirty="0" smtClean="0">
                <a:latin typeface="Century Gothic" panose="020B0502020202020204" pitchFamily="34" charset="0"/>
              </a:rPr>
              <a:t>% ethanol </a:t>
            </a:r>
            <a:r>
              <a:rPr lang="en-US" sz="2800" dirty="0" smtClean="0">
                <a:latin typeface="Century Gothic" panose="020B0502020202020204" pitchFamily="34" charset="0"/>
              </a:rPr>
              <a:t>mixtures sold in Iowa. </a:t>
            </a:r>
            <a:endParaRPr lang="en-US" sz="2800" dirty="0" smtClean="0">
              <a:latin typeface="Century Gothic" panose="020B0502020202020204" pitchFamily="34" charset="0"/>
            </a:endParaRPr>
          </a:p>
          <a:p>
            <a:pPr marL="285750" indent="-285750">
              <a:buFont typeface="Arial" panose="020B0604020202020204" pitchFamily="34" charset="0"/>
              <a:buChar char="•"/>
            </a:pPr>
            <a:r>
              <a:rPr lang="en-US" sz="2800" dirty="0" smtClean="0">
                <a:latin typeface="Century Gothic" panose="020B0502020202020204" pitchFamily="34" charset="0"/>
              </a:rPr>
              <a:t>After corn is harvested in the fall and transported to ethanol plants, the starch is extracted and fermented. This creates ethanol.</a:t>
            </a:r>
          </a:p>
          <a:p>
            <a:pPr marL="285750" indent="-285750">
              <a:buFont typeface="Arial" panose="020B0604020202020204" pitchFamily="34" charset="0"/>
              <a:buChar char="•"/>
            </a:pPr>
            <a:r>
              <a:rPr lang="en-US" sz="2800" dirty="0" smtClean="0">
                <a:latin typeface="Century Gothic" panose="020B0502020202020204" pitchFamily="34" charset="0"/>
              </a:rPr>
              <a:t>Iowa is the #1 corn producing state and the #1 ethanol producing state. </a:t>
            </a:r>
          </a:p>
        </p:txBody>
      </p:sp>
    </p:spTree>
    <p:custDataLst>
      <p:tags r:id="rId1"/>
    </p:custDataLst>
    <p:extLst>
      <p:ext uri="{BB962C8B-B14F-4D97-AF65-F5344CB8AC3E}">
        <p14:creationId xmlns:p14="http://schemas.microsoft.com/office/powerpoint/2010/main" val="240734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565127" y="1134416"/>
            <a:ext cx="7491890" cy="5623257"/>
          </a:xfrm>
          <a:prstGeom prst="rect">
            <a:avLst/>
          </a:prstGeom>
        </p:spPr>
      </p:pic>
      <p:sp>
        <p:nvSpPr>
          <p:cNvPr id="11" name="TextBox 10"/>
          <p:cNvSpPr txBox="1"/>
          <p:nvPr/>
        </p:nvSpPr>
        <p:spPr>
          <a:xfrm>
            <a:off x="862149" y="1907177"/>
            <a:ext cx="2821577" cy="1569660"/>
          </a:xfrm>
          <a:prstGeom prst="rect">
            <a:avLst/>
          </a:prstGeom>
          <a:noFill/>
        </p:spPr>
        <p:txBody>
          <a:bodyPr wrap="square" rtlCol="0">
            <a:spAutoFit/>
          </a:bodyPr>
          <a:lstStyle/>
          <a:p>
            <a:r>
              <a:rPr lang="en-US" sz="2400" dirty="0" smtClean="0">
                <a:latin typeface="Century Gothic" panose="020B0502020202020204" pitchFamily="34" charset="0"/>
              </a:rPr>
              <a:t>Why is Iowa a good place for producing ethanol? </a:t>
            </a:r>
            <a:endParaRPr lang="en-US" sz="2400" dirty="0">
              <a:latin typeface="Century Gothic" panose="020B0502020202020204" pitchFamily="34" charset="0"/>
            </a:endParaRPr>
          </a:p>
        </p:txBody>
      </p:sp>
      <p:sp>
        <p:nvSpPr>
          <p:cNvPr id="12" name="Title 5"/>
          <p:cNvSpPr txBox="1">
            <a:spLocks/>
          </p:cNvSpPr>
          <p:nvPr/>
        </p:nvSpPr>
        <p:spPr>
          <a:xfrm>
            <a:off x="100781" y="0"/>
            <a:ext cx="10515600" cy="9524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effectLst>
                  <a:outerShdw blurRad="38100" dist="38100" dir="2700000" algn="tl">
                    <a:srgbClr val="000000">
                      <a:alpha val="43137"/>
                    </a:srgbClr>
                  </a:outerShdw>
                </a:effectLst>
                <a:latin typeface="Century Gothic" panose="020B0502020202020204" pitchFamily="34" charset="0"/>
              </a:rPr>
              <a:t>Iowa and Ethanol</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7411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45430" y="360770"/>
            <a:ext cx="58151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latin typeface="Century Gothic" panose="020B0502020202020204" pitchFamily="34" charset="0"/>
              </a:rPr>
              <a:t>Tassel to Tank</a:t>
            </a:r>
            <a:endParaRPr lang="en-US" b="1" dirty="0">
              <a:effectLst>
                <a:outerShdw blurRad="38100" dist="38100" dir="2700000" algn="tl">
                  <a:srgbClr val="000000">
                    <a:alpha val="43137"/>
                  </a:srgbClr>
                </a:outerShdw>
              </a:effectLst>
              <a:latin typeface="Century Gothic" panose="020B0502020202020204" pitchFamily="34" charset="0"/>
            </a:endParaRPr>
          </a:p>
        </p:txBody>
      </p:sp>
      <p:pic>
        <p:nvPicPr>
          <p:cNvPr id="8" name="Picture 8" descr="http://dailysignal.com/wp-content/uploads/ethanol-plant-turner-south-dako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116" y="2582806"/>
            <a:ext cx="2988562" cy="22414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s://sp.yimg.com/ib/th?id=JN.DkO8T4OZmCu798%2b3gkA7hg&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5" y="2582806"/>
            <a:ext cx="3383278" cy="22414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https://sp.yimg.com/ib/th?id=JN.wTdYZLStsy%2bGR30lOX6low&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061" y="2582806"/>
            <a:ext cx="3379027" cy="22414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0254" y="5720701"/>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913017" y="1463040"/>
            <a:ext cx="6570617" cy="646331"/>
          </a:xfrm>
          <a:prstGeom prst="rect">
            <a:avLst/>
          </a:prstGeom>
          <a:noFill/>
        </p:spPr>
        <p:txBody>
          <a:bodyPr wrap="square" rtlCol="0">
            <a:spAutoFit/>
          </a:bodyPr>
          <a:lstStyle/>
          <a:p>
            <a:r>
              <a:rPr lang="en-US" dirty="0" smtClean="0"/>
              <a:t>Adapted </a:t>
            </a:r>
            <a:r>
              <a:rPr lang="en-US" dirty="0"/>
              <a:t>from </a:t>
            </a:r>
            <a:r>
              <a:rPr lang="en-US" dirty="0" smtClean="0"/>
              <a:t>“</a:t>
            </a:r>
            <a:r>
              <a:rPr lang="en-US" b="1" dirty="0" smtClean="0"/>
              <a:t>Tassel to Tank</a:t>
            </a:r>
            <a:r>
              <a:rPr lang="en-US" dirty="0" smtClean="0"/>
              <a:t>”, </a:t>
            </a:r>
            <a:r>
              <a:rPr lang="en-US" dirty="0"/>
              <a:t>Illinois Farm Bureau® Agriculture in the </a:t>
            </a:r>
            <a:r>
              <a:rPr lang="en-US" dirty="0" smtClean="0"/>
              <a:t>Classroom</a:t>
            </a:r>
            <a:endParaRPr lang="en-US" dirty="0"/>
          </a:p>
        </p:txBody>
      </p:sp>
    </p:spTree>
    <p:extLst>
      <p:ext uri="{BB962C8B-B14F-4D97-AF65-F5344CB8AC3E}">
        <p14:creationId xmlns:p14="http://schemas.microsoft.com/office/powerpoint/2010/main" val="311891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Tassel to Tank</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825625"/>
            <a:ext cx="8723811" cy="4351338"/>
          </a:xfrm>
        </p:spPr>
        <p:txBody>
          <a:bodyPr/>
          <a:lstStyle/>
          <a:p>
            <a:r>
              <a:rPr lang="en-US" dirty="0" smtClean="0">
                <a:latin typeface="Century Gothic" panose="020B0502020202020204" pitchFamily="34" charset="0"/>
              </a:rPr>
              <a:t>Many Midwestern farmers raise field corn. </a:t>
            </a:r>
          </a:p>
          <a:p>
            <a:r>
              <a:rPr lang="en-US" dirty="0" smtClean="0">
                <a:latin typeface="Century Gothic" panose="020B0502020202020204" pitchFamily="34" charset="0"/>
              </a:rPr>
              <a:t>Field corn is planted in the spring and harvested in the fall</a:t>
            </a:r>
            <a:r>
              <a:rPr lang="en-US" dirty="0">
                <a:latin typeface="Century Gothic" panose="020B0502020202020204" pitchFamily="34" charset="0"/>
              </a:rPr>
              <a:t>. </a:t>
            </a:r>
            <a:endParaRPr lang="en-US" dirty="0" smtClean="0">
              <a:latin typeface="Century Gothic" panose="020B0502020202020204" pitchFamily="34" charset="0"/>
            </a:endParaRPr>
          </a:p>
          <a:p>
            <a:r>
              <a:rPr lang="en-US" dirty="0" smtClean="0">
                <a:latin typeface="Century Gothic" panose="020B0502020202020204" pitchFamily="34" charset="0"/>
              </a:rPr>
              <a:t>While </a:t>
            </a:r>
            <a:r>
              <a:rPr lang="en-US" dirty="0">
                <a:latin typeface="Century Gothic" panose="020B0502020202020204" pitchFamily="34" charset="0"/>
              </a:rPr>
              <a:t>corn is growing, farmers have to protect it from weeds, insects and diseases. </a:t>
            </a:r>
            <a:endParaRPr lang="en-US" dirty="0" smtClean="0">
              <a:latin typeface="Century Gothic" panose="020B0502020202020204" pitchFamily="34" charset="0"/>
            </a:endParaRPr>
          </a:p>
          <a:p>
            <a:r>
              <a:rPr lang="en-US" dirty="0" smtClean="0">
                <a:latin typeface="Century Gothic" panose="020B0502020202020204" pitchFamily="34" charset="0"/>
              </a:rPr>
              <a:t>Farmers use equipment like tractors, planters and combines that are expensive but necessary for efficiency. </a:t>
            </a:r>
          </a:p>
          <a:p>
            <a:pPr marL="0" indent="0">
              <a:buNone/>
            </a:pPr>
            <a:endParaRPr lang="en-US" dirty="0" smtClean="0"/>
          </a:p>
          <a:p>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492" y="55608"/>
            <a:ext cx="2353746" cy="3540034"/>
          </a:xfrm>
          <a:prstGeom prst="rect">
            <a:avLst/>
          </a:prstGeom>
        </p:spPr>
      </p:pic>
    </p:spTree>
    <p:extLst>
      <p:ext uri="{BB962C8B-B14F-4D97-AF65-F5344CB8AC3E}">
        <p14:creationId xmlns:p14="http://schemas.microsoft.com/office/powerpoint/2010/main" val="36296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Tassel to Tank</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825625"/>
            <a:ext cx="10147663" cy="4351338"/>
          </a:xfrm>
        </p:spPr>
        <p:txBody>
          <a:bodyPr>
            <a:normAutofit lnSpcReduction="10000"/>
          </a:bodyPr>
          <a:lstStyle/>
          <a:p>
            <a:r>
              <a:rPr lang="en-US" dirty="0" smtClean="0">
                <a:latin typeface="Century Gothic" panose="020B0502020202020204" pitchFamily="34" charset="0"/>
              </a:rPr>
              <a:t>After harvest, corn is transported in semi trucks to </a:t>
            </a:r>
            <a:r>
              <a:rPr lang="en-US" b="1" dirty="0" smtClean="0">
                <a:latin typeface="Century Gothic" panose="020B0502020202020204" pitchFamily="34" charset="0"/>
              </a:rPr>
              <a:t>grain elevators</a:t>
            </a:r>
            <a:r>
              <a:rPr lang="en-US" dirty="0" smtClean="0">
                <a:latin typeface="Century Gothic" panose="020B0502020202020204" pitchFamily="34" charset="0"/>
              </a:rPr>
              <a:t> that store and market the corn. They sell the corn to ethanol plants. </a:t>
            </a:r>
          </a:p>
          <a:p>
            <a:r>
              <a:rPr lang="en-US" dirty="0" smtClean="0">
                <a:latin typeface="Century Gothic" panose="020B0502020202020204" pitchFamily="34" charset="0"/>
              </a:rPr>
              <a:t>The corn is shipped to an </a:t>
            </a:r>
            <a:r>
              <a:rPr lang="en-US" b="1" dirty="0" smtClean="0">
                <a:latin typeface="Century Gothic" panose="020B0502020202020204" pitchFamily="34" charset="0"/>
              </a:rPr>
              <a:t>ethanol plant</a:t>
            </a:r>
            <a:r>
              <a:rPr lang="en-US" dirty="0" smtClean="0">
                <a:latin typeface="Century Gothic" panose="020B0502020202020204" pitchFamily="34" charset="0"/>
              </a:rPr>
              <a:t>, where the kernels are crushed and the corn starch is made into a powder in a grinder.</a:t>
            </a:r>
          </a:p>
          <a:p>
            <a:r>
              <a:rPr lang="en-US" dirty="0" smtClean="0">
                <a:latin typeface="Century Gothic" panose="020B0502020202020204" pitchFamily="34" charset="0"/>
              </a:rPr>
              <a:t>Water and enzymes are added to the corn to convert </a:t>
            </a:r>
          </a:p>
          <a:p>
            <a:pPr marL="0" indent="0">
              <a:buNone/>
            </a:pPr>
            <a:r>
              <a:rPr lang="en-US" dirty="0">
                <a:latin typeface="Century Gothic" panose="020B0502020202020204" pitchFamily="34" charset="0"/>
              </a:rPr>
              <a:t> </a:t>
            </a:r>
            <a:r>
              <a:rPr lang="en-US" dirty="0" smtClean="0">
                <a:latin typeface="Century Gothic" panose="020B0502020202020204" pitchFamily="34" charset="0"/>
              </a:rPr>
              <a:t>  the starch to glucose. This is called a mash. </a:t>
            </a:r>
          </a:p>
          <a:p>
            <a:r>
              <a:rPr lang="en-US" dirty="0" smtClean="0">
                <a:latin typeface="Century Gothic" panose="020B0502020202020204" pitchFamily="34" charset="0"/>
              </a:rPr>
              <a:t>The mash is cooked at a high temperature to kill bacteria. </a:t>
            </a:r>
          </a:p>
        </p:txBody>
      </p:sp>
      <p:sp>
        <p:nvSpPr>
          <p:cNvPr id="6" name="AutoShape 4" descr="data:image/jpeg;base64,/9j/4AAQSkZJRgABAQAAAQABAAD/2wCEAAkGBxQQEBQUEBQVFRQUFBUUFBQUFBUXFBYVFBcWFhQUFBUYHCggGBolHBUVITEhJSkrLi4uFx8zODMtNygtLisBCgoKDg0OGxAQGC8kHyQsLCwsLCwvLCwsLCwsLCwsLCwsLCwsLCwsLCwsLCwsLCwsLCwsLCwsLCwsLCwsLCwsLP/AABEIALcBEwMBIgACEQEDEQH/xAAbAAACAgMBAAAAAAAAAAAAAAAAAgEDBAUGB//EAEcQAAEDAgMDCAcECAQGAwAAAAEAAhEDIRIxUQRBYQUGEyJxgZGhIzJSscHR8AdCkuEUFjNTgqLS8UNiY7IkcnOzwuIVg5P/xAAZAQEBAQEBAQAAAAAAAAAAAAAAAQIDBAX/xAArEQEAAgIBAwMCBQUAAAAAAAAAARECEiEDE1ExQaFx8DNCYYGxBBQiMuH/2gAMAwEAAhEDEQA/AMYqE5CIX3HySqE8IhAiITwiECITQiECITwohAqE8KIQKhNCIQKoTwiECoTQiECITwiECITwiFAiE8IhAiE8IhAiE8IhAiE8IhAiE8IhAilNCIQAQmAQgchRCsIUYUQkIhPCIRSQiE8IhEJCITwiEFcIhPCIRSQiE8IhEJCITwiECQiE8KIQLCiE8IhAsKITwiECQiE8IhFJCITwiFAkIhPCIQJCITwiECQiE8IhAkIhPCIQJCITwiEAAhOAoQWEKIVhaiFLCQohWQiEsVwiE8IhLCQohWQiEtFcIhWQiEsVwiFZCiEtSQiE8IhLCQiE8IhLRXCIVkIhLVXCIVkIhLRXCIVkIhS1VwiFZCiEsJCITwiEsJCITwiEsJCITwiEsJCITwiEsVwphPCISxACE4CEsWkKIVkIhSxXCIVkIhLFcIhPCISxXCIVmFEJYrhEJ4RCWEhEJ4RCWEhEJ4RCWEhRCBVGLAJLzfC0S6AJyCcNdvY8cTTcB4kQs7xdWus+tEhEKyEQraK4Vdeq1glxgfK6tq2aToCtFV2xlR/R1GvOFwIBa4tMZOxaZjuKxnnrDWGO0t1TcHCWmQmhTSYA0AAARkBA8AnhaieElXCITwiFbQkKIVkIhLFeFEKyEQliuEQrIUQlhIRCeEQlhIRCeEQlgAUKwBCWq0hRCsIRCzYrhEKyFEJYSEQnhEJYSFEKyEQgrhEJ4RCBIRCeEQlhIRCeElR7W+sQJsJIF9LpZTX7BSxbe5vtMePGlC6GpsBpMeS4EYWgACLiJJ8FzfIVfpOUzAsA4C8zFMiYGQtZdhymPRutb814M/xP3e7H8P8AZzzqrRv7hc+ASPqkCQ03IF7ZkC+/fosloG7Lhkqtrb1be3TvGXXavbcvExKtcOLmB7MQa4ljes6Mu6/BanYtpkuhriQ/CbM+7F7ERcnK3ErG9H07mixLTTc9pc1xOZETmbkX1hZOxUcIqPa2AXw0A2LGFxABHAN/Ob8Ms5mfo7xjER9XRMFh2BNCTZaoewObcEfQI3K6F3ieHCY5V4UQnhEK2hMKjCrIRCWK4RCeEQrYSEQnhEKWEhEJ4RCWEhRCshEJYgNQnAQli0hEJyEQs7NUSFEKyFEKWUSEQnhEJZRIRCeEQrZRIUQrIRCllK4RCshQRollEhchzn2zHV6IhsUzIlrXXgA+sDnJsutD5a2M3AEcJAJPdK4jl8RtTx9brlYznh06ccui5r826NWmKzi9tTE67HBoG7qtAgdy321cltAM1qwsbdI1ogZuccFgJzOgzyWk5s8pPbQaymwHr+s42EnOBfesrlDlGhsoxbbUNR77imBYxP8Ahj7ls3mO9eTK7ezGqTtlKnToOe2rWfgIxPbBYL9fE4jDOZiZsc5C4jlDb+lqejLqgIbD3NAkDrDrOa0tF5zGayOXuc52toYXilRBtSp1IDgY/aZYshaABxWuZhceu3qsEgM/aPMRhdUJ6rY0k8RmNROVM642u2Z0VqfStFNrnDrOIk4vWc0XBMXtMW4LN2bbvSBjhgYXOaeoS/qGGPbbe0g2Gc2gBan9LaXAimGyfVaGgNF7CO1dfzZ5GftdRmAtDh6pdJjXcfBSYmDiV+1bbSow5jiQG9YFj2lzWiMiPWEW1y7M/ZNobVYHsMg9x7CNx4FaXnxstanVDaz2NbHR4aZLWuj1i8uzytcWtdV8kbeWxhgg5tBmTqOPvXXDqTERbln0runSQiElHaWuzlp3hwg+ac1G+0PELvtDzzjIhEKOlbIGISbC++CfcCnTYosKIVkKEtKLCiE8IhLKJCITwiEsokIhNCISygAhOAhLWlhCFtdqoMaJwH+BskmOHZmbLX8rUhQpPqzIYC4g5ngCFy7kO09KYVQohazZuW2vE4SBE5/kr6HKjHuDQHScrCPencx8udwzIQmRC1a0WEQphV7G/HQpVDY1GuJAyEOLc+5NjU8IhShLKRCV+RiJgxOU8eCdnWEtuJIte4sRbfwTuokbp8L8FNoXWXnXN3nDVdtwpPcC1xNIt6uECkx2HAYkdYHMmZUc5Hf8ZUHZ7mqvkbkHaafKFOq7ZqgYHvMlogAsc1vgYK2XK3Im0Var6vRE+oCQAJIDR1WkychlK5b8O04c3DZ81gOiB39IzIdaC7X681pPtBMV6f8A0h/3KgW/5A2V9OkBUaW+kYYcCPvrn/tCdG0M/wCmd3+rV0WPzOn5XJ1cgts2pmtNUq2WWaovdbYWh0vHavVfsxPp2LyBjxjF16n9mtdor0xObgsyseqr7Xm+lFp9I7/a5ajmS70jOqTcfWS232qVR0uf+K8b/ZfqtPzNrRUYeIUtp3vO9zBtJxUzHBkxbOAJj5rmts23ZqDG48BJEsYA1z3R7Lfiu35UqE7bVw59C/PTqdq8L5/VSNtHGk2fx1Fcc6hnLp3Lb1eUn1X4g1lOCS0AAxOQecn8YMe9dDydtNN842CZnE1lu/M9+XYvJ2PGIdq9U5j7SGtfn+zOTiNNE2rknCJ4bgbHTIENbG6MuEQqK2xsD2uAgiPvOG/QGD+SzaJloVW05jPyXW4p56m18KIQ3K9zv+vPvUrVpSIRClCWUiEQpRCWlJCEwCE2WnQOWm53GNirT7HxC3Llo+eZ/wCBr/8AKP8AcF559Hqy/wBZcFsFUhhIJgYfgVnckVZ2hkG0m3itRs7i1gguExuOUHis/kWf0incxJ3cCsR6vm3zEN5zl5ws2FjXPY5+MlrQ2BcCbk5DxVPN/nXR2v8A03COq8i/Fp07YzXM/ahtrXtp02nrU6hDxBtjY1zYO+2i0HNL9se0Z6yMuK1n1Jjl7M41xthbVypWNV81qv7Vwg1X5B0RnkvW+aD+k2Qy4eiI9Y5h+GAzW8kheLV/27pz6V0/iXXWI/hZ7ws4z/nB1OM4j6vTqbg6cJxRnhvHbGS03OTlQ0mhjLOeCcWjcrceO73azmNzjpbN01GqHDp2ua14AwNMWxmbA6wsfnZyhTfUZgcHQ25aZGZ3713uSoq1fJHKr9ndLbtPrMOTvkePvyXotFr3AEMzAdGJsw4SJEryZlUGV65sbw7o2YQR0TXOJbLXCIDQcpDgCRfdlIWcpb6aegqewfFvzVVN5c4ta2SJm7dxg3nVTyzsjP0avDGD0NT7o9g8FjbHyqyrtGEMZ6QOxeoXXBqCYcTu0WblrPLHGYifdlv2Z5zpnxZ81ynOXmyNqqguLw5rHWBbGEOxkzB31F1XLOzs/Rq0MbPRVPuj2TwWPy3VfLxRwMfgcemqDqU2kCO0lwFtwBOgMnL3br2ed1OZTda38v8AQn/VQezVjXCP6V3W08vUS5r6DqTsLagdhqMhsik/rReYBgAHI8Y895Ap1BzgL5lp2japwuLgx+GtLHWBBBBiQJiybmq4c1ADIFX8I/pW/wCQ61XYnteyjiLTbGx2e6Ii6w/ta20DZG06RIdT2pocGm4llWJAMiYtOi032T1arKtWo8ktw02gveABNWmT6zhHVMxvgxMKbLGPu6PnK6ttzsVSgW9Yu6jH7wW3kHVa/kzZH0CCKbzGoPwC5mryW9z65ca4io84m4sDGlxDASSAJsvS9r5zNa1jaYcXGMYeyYY5mKYpm5IkwO+8JZS1/OF1Sq6o9hpOcxzSQ0uZBA3ESMhqvK/tCM7Yyd9Ft/46i9l2jbadahUNGoHjo6gJGuE28x4ryznzyRVrbV0jW+jbTLXPscLmmpUgtBkSC28RJjOykZQtOPY3rDiRHHsXqnMjZi4Oysw5yuB2OlUBhjQAYF3thxkQDfDnaCu8oUanQvdjBq0qeOrTDX4mvhzhJ6QNIwgmRrYXvZnhKdFRENA0t5rW8u8p0tmANZzW5lrSJe7XC3PvyXBbfyxXeYa1wbJs0VBI49bRbPk5oLAalN0xLsJIqO1wVHEYT3wrPUqGI6Nz6sblPn1WqOP6PFJmsNe88SSCBusNMysB3O7bD/jR2U6X9C2NSkxzg409ofTBI6Orhe8CBOGq8Ym6S07lpto5EeILWvLTiIsMYggAGmCSCZ46ytR1IJ6dLHc6NrIg1330DB5hshV1Ocm0kya9Tfk6M+AgJKfIdR7i1ocLmC9uEGI3nLvjvNktTkKqxxBaXEGJZds2yORF88ld4TtldyztBma9a+fpX/NVO2+obGrUIyg1HkQMhBKuHJNT93U/D7rJmci1L+jfw8N/utKdzE0ljHbH/vH/AI3/ADULJPI9X91U/l+ahXu4r25elfr1W/cUh21iT327Fh8s87alei+k+lTaHgDE2oSbEGQCFqH7DT+7UA7h80h5OpxZ4nW08LSvn9zqef4dZxiYqlTNsLWkYhHglo7eQ6XHIAy10EOBz9U6JxsVIRLjbQHwz96rfs9KbF0x7HwJ8lnu5+f4cf7fGJumDyzsza7iekILnBxxYneqwMFyeH0FXydsookw7FiEHdHiFnO2an7T/wALfiVAoU/9Q/gEKdzKYqZdMsdoqYYNPm9SMPO0AEuktwuLgSd8NiOzVbKvsDiYp1JGEZACYn2h2JBs7BH7Xvcy/D1U2BmjvxC38ivdnymsXcxywn8kPaMTnPEcWCZ0hqobTYcy45SS42EgTu1W3Y8CLO//AE/9VNRwdm0n/wCx490K96fefn/i1HhojtMPLWgvAzh74NuErdUufm0Mwt6aGgCAAXYRbEJOoCoGxUhlQYOMuJ8SUzaDAIFKnGhLyPDFqtz/AFGKxTb0+du1VqZvLXdUggmcQyIxZEH81ibPzjex8tIpnEQ5/Q1urZ0uOZ4a9ZYzGtAtTpgcMY9xzVwruG5nfjn3rl3Y+5lqZx8Lnc86rg4PqOcwtggB/wB7MOa5txEiAd/jY/lkbUD00uEj9q7CCRBBBcR57wsUbU/Rn83zR+kv0pjx+JSerH3JbFo7SGuc14iDAdRNLAQJIiCcRmde/fibVyjVx+ia/Duc8Fs2uSIFu1bU7Q7eGZcM+9VuqPm2HuDJ8SMknrR4XaPdgUaDqjA6q4w4gNE9WbxYmZ7ZVn/xtS7W1YYcJLerBc0OAtIiAY/sFk9LUG5p7mfJR09b2o7A2B22Tuz6wTnE+yeVqO0bVPS1ycQa1wAAaRTADZGIkwAN6xNm5JfTcD0rjAgTEgCAIJNoGSyHVqw49jGn4JRUrbp7MLfldO9l5ZmYX9CdbSTAADZJl2FosBN4VO0VQG4HVCGTiwT1cXtYRYnipFarx72t+SOlranyCxtz6pu1lTlanRcMIa/WWi0RG5ZdPnha4A+tO9ZPSVtT5fBSDV1K1vhXosdWYUfrkBuzjfkgc8Ror/S+27xPyQ3ph98+Lk2w8Nd6fCoc8Bbq9tstPgpp87v8vkdfNWA1fbd4uUjpP3j/AMTvmpvh4+TvT4Uu51f5HdsGJtKn9ar+q78JVpbV9up+I/1IDXx67+PW/NNsPHyd3Lwo/Wc7mO3/AHT3bkzOczjmx2XsO+WaswvH33/iH9Skh/tuH8cf3TbHx8ndy8LafLsgHC7vxA+EIVOF3tu/GUKbY+Pk70+GcKXf/CPmpdSGipce08JHuhDQbkDzC5WWuNMaKDT4eSpDTE4R45KZOnjKhcrgz/L5owf5VWcWg8SBKCxx+OfzuqXJyzglLeHkmwOGnbJj3qAHcDxHzUsKafADuCg04PwgeOasN8wPAJTTOnhEJaTiq6LfPl+dlIYeHH6lWZ68ckhoze/w8ils6pLfd9b0paN6h1GMp3Wy7/NL0Ebz2E7+5U1lY4Dd9fWSgBKKB18cSR9MxlJzNx9HvRdZWEx4ot9f3SdHF4A/jdnqQrHbPvz1GYEoaSRxH1opLm8cpy9yYUOI7J853INK4OJvh7rqGkl6sA34aKbcfelNDR9pvIHvmVNKgZPWEf8ALB95Q0lJi4v9aKWtB/MJsAO85a/RVb2xkfGLeCGsmLG6/FBYBv8AJV5Dv1tw8kuIZTGl/KdU5SmSWhRhHcqS869sZ94TSSDmQNE5KP8AV5UgKljicvjPFHSTv8suCLS5onT670SVT0g3G8WQ10DiO2PyQpcT9fkpnK6x8ciZIA0/MKHu45Gxk677oUvLyhUlx3T+I/EoUDY3AdYie23kmhxu0+PyUmpq3fqhtXj/AAgx2I1cKzi1ueDvnZWGnMZlHT6gSdSVIrHQDt3pym0JxndEb7KfI7voqH1OyBnr4KqqZv5AG3mrCzMLhP8Af5wpJNo3Z2v4RdI2oRxtayVzjEQhssLjFzeZNo96C+BBnWwF+9V8PA70pbhMlxntCUbLS7U8R9Qh1QE5jdIAv53VfSi1/rXJQ6qNR2kqUu62PDsUOEkhriL3+pUTIkR4qY0gjt+CFyV7ZziPrJLlv7RPDWU+EanuA8lEjU9/5K2nJC3gfER4KcUWmPBMRvTEb1LLkkDdN892femIaCZk23C/alcLW+XxUEjhfM2QtY8AAQ0HS1/BRUM3iOyw7lS1/Ge7crOlibTlknJsd9MajzuqqzIIiPHXuU4gd57JsoLgM9e73JytpBntF8xE+9BaLExPb7gp6QET5Xie5KXkjuzEoh6dV0wMt0cNYsh8ncVW6oXCwPjHvUMqEnDbtlC10+Xb8klQgZDvA+oSuxG8gDUGZUEEa7r5oBzpuQ8cBv70grtE2dbOQSR8kOqZ3PGR8lFNk6kawYvvuqnJztDTr3BArtgRJn4I6BmRFhfM37bpP0YTYWB8leEnZZ0o3A+ShAaNHfi+ShQ5ZPRaH3/EqHMtIiTmhClumsFgdymmBnEBShCoMWCBnHbmoeALHI8SUISwwFptA4IFUHd5KEIGc7eBuOipDTEgyeKEIsRcoDHF1g0Rv17kj2OaM2+GaEKprFpp79d9h3I6QHMnPulCFCoQagkiTPwT06c8T8PFCFWoiFdQxJdFtZ/NK2q3MCwknhqhC1GNueeVTStu0NOW8TldNfO0bolCFJipMJ29S06xM3/P8kOeDnPaI+RQhX3SZMG5xmMvnYJ3OIPWz+tEIWZInhXiuDB4jFr71A25skYiCDEQoQt443ZEzYqV8FsrTYfUJTtgtGKT2IQrGMMzlKTt5yA45e8yqDyjh9cGJ3FCFrHCJmC5Vu28ky1oI4khwjyWXT2gu3Xz3C3zUIUyxiIIkrn1L2y1cPgEjqjrm43Zi51QhYif0JDW1I9b+Yj/AMUIQtbfol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sp.yimg.com/ib/th?id=JN.06cQ02Y0H%2fOhVJbnIQm%2fwg&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012" y="4885509"/>
            <a:ext cx="2629988" cy="19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Tassel to Tank</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956254"/>
            <a:ext cx="10515600" cy="4351338"/>
          </a:xfrm>
        </p:spPr>
        <p:txBody>
          <a:bodyPr>
            <a:normAutofit fontScale="92500"/>
          </a:bodyPr>
          <a:lstStyle/>
          <a:p>
            <a:r>
              <a:rPr lang="en-US" dirty="0">
                <a:latin typeface="Century Gothic" panose="020B0502020202020204" pitchFamily="34" charset="0"/>
              </a:rPr>
              <a:t>Yeast is added to the corn. </a:t>
            </a:r>
            <a:endParaRPr lang="en-US" dirty="0" smtClean="0">
              <a:latin typeface="Century Gothic" panose="020B0502020202020204" pitchFamily="34" charset="0"/>
            </a:endParaRPr>
          </a:p>
          <a:p>
            <a:pPr lvl="1"/>
            <a:r>
              <a:rPr lang="en-US" dirty="0" smtClean="0">
                <a:latin typeface="Century Gothic" panose="020B0502020202020204" pitchFamily="34" charset="0"/>
              </a:rPr>
              <a:t>The </a:t>
            </a:r>
            <a:r>
              <a:rPr lang="en-US" dirty="0">
                <a:latin typeface="Century Gothic" panose="020B0502020202020204" pitchFamily="34" charset="0"/>
              </a:rPr>
              <a:t>yeast converts the corn glucose to ethanol and carbon dioxide. </a:t>
            </a:r>
            <a:endParaRPr lang="en-US" dirty="0" smtClean="0">
              <a:latin typeface="Century Gothic" panose="020B0502020202020204" pitchFamily="34" charset="0"/>
            </a:endParaRPr>
          </a:p>
          <a:p>
            <a:pPr lvl="1"/>
            <a:r>
              <a:rPr lang="en-US" dirty="0" smtClean="0">
                <a:latin typeface="Century Gothic" panose="020B0502020202020204" pitchFamily="34" charset="0"/>
              </a:rPr>
              <a:t>This is called fermentation, and usually takes 40-50 hours. </a:t>
            </a:r>
            <a:endParaRPr lang="en-US" dirty="0">
              <a:latin typeface="Century Gothic" panose="020B0502020202020204" pitchFamily="34" charset="0"/>
            </a:endParaRPr>
          </a:p>
          <a:p>
            <a:r>
              <a:rPr lang="en-US" dirty="0" smtClean="0">
                <a:latin typeface="Century Gothic" panose="020B0502020202020204" pitchFamily="34" charset="0"/>
              </a:rPr>
              <a:t>After fermentation, the pure ethanol is separated from the other fermentation products. </a:t>
            </a:r>
          </a:p>
          <a:p>
            <a:r>
              <a:rPr lang="en-US" dirty="0" smtClean="0">
                <a:latin typeface="Century Gothic" panose="020B0502020202020204" pitchFamily="34" charset="0"/>
              </a:rPr>
              <a:t>The ethanol is dehydrated in a molecular sieve, and then mixed with </a:t>
            </a:r>
            <a:r>
              <a:rPr lang="en-US" dirty="0">
                <a:latin typeface="Century Gothic" panose="020B0502020202020204" pitchFamily="34" charset="0"/>
              </a:rPr>
              <a:t>5</a:t>
            </a:r>
            <a:r>
              <a:rPr lang="en-US" dirty="0" smtClean="0">
                <a:latin typeface="Century Gothic" panose="020B0502020202020204" pitchFamily="34" charset="0"/>
              </a:rPr>
              <a:t>% </a:t>
            </a:r>
            <a:r>
              <a:rPr lang="en-US" dirty="0" smtClean="0">
                <a:latin typeface="Century Gothic" panose="020B0502020202020204" pitchFamily="34" charset="0"/>
              </a:rPr>
              <a:t>gasoline for shipment to retailers. </a:t>
            </a:r>
          </a:p>
          <a:p>
            <a:r>
              <a:rPr lang="en-US" dirty="0" smtClean="0">
                <a:latin typeface="Century Gothic" panose="020B0502020202020204" pitchFamily="34" charset="0"/>
              </a:rPr>
              <a:t>Ethanol must be stored safely, because it is highly flammable. </a:t>
            </a:r>
          </a:p>
          <a:p>
            <a:r>
              <a:rPr lang="en-US" dirty="0" smtClean="0">
                <a:latin typeface="Century Gothic" panose="020B0502020202020204" pitchFamily="34" charset="0"/>
              </a:rPr>
              <a:t>The leftover fermentation products, or stillage, are dried and sold to livestock farmers as a nutritious feed source. </a:t>
            </a:r>
            <a:endParaRPr lang="en-US" dirty="0">
              <a:latin typeface="Century Gothic" panose="020B0502020202020204" pitchFamily="34" charset="0"/>
            </a:endParaRPr>
          </a:p>
        </p:txBody>
      </p:sp>
      <p:pic>
        <p:nvPicPr>
          <p:cNvPr id="3076" name="Picture 4" descr="https://sp.yimg.com/ib/th?id=JN.Ff%2fBCi43GaQSBaoPK%2fZXOw&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251" y="0"/>
            <a:ext cx="2191749" cy="243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02030" y="91154"/>
            <a:ext cx="8604564" cy="6654197"/>
          </a:xfrm>
          <a:prstGeom prst="rect">
            <a:avLst/>
          </a:prstGeom>
        </p:spPr>
      </p:pic>
    </p:spTree>
    <p:extLst>
      <p:ext uri="{BB962C8B-B14F-4D97-AF65-F5344CB8AC3E}">
        <p14:creationId xmlns:p14="http://schemas.microsoft.com/office/powerpoint/2010/main" val="1067692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anose="020B0502020202020204" pitchFamily="34" charset="0"/>
              </a:rPr>
              <a:t>How Stuff Works: Ethanol Video</a:t>
            </a:r>
            <a:endParaRPr lang="en-US" b="1"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a:hlinkClick r:id="rId3"/>
              </a:rPr>
              <a:t>http://www.discovery.com/tv-shows/other-shows/videos/how-stuff-works-ethanol</a:t>
            </a:r>
            <a:r>
              <a:rPr lang="en-US" dirty="0" smtClean="0">
                <a:hlinkClick r:id="rId3"/>
              </a:rPr>
              <a:t>/</a:t>
            </a:r>
            <a:r>
              <a:rPr lang="en-US" dirty="0" smtClean="0"/>
              <a:t> </a:t>
            </a:r>
          </a:p>
          <a:p>
            <a:endParaRPr lang="en-US" dirty="0"/>
          </a:p>
        </p:txBody>
      </p:sp>
    </p:spTree>
    <p:extLst>
      <p:ext uri="{BB962C8B-B14F-4D97-AF65-F5344CB8AC3E}">
        <p14:creationId xmlns:p14="http://schemas.microsoft.com/office/powerpoint/2010/main" val="1267509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What is energy used for? </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16" name="Content Placeholder 15"/>
          <p:cNvSpPr>
            <a:spLocks noGrp="1"/>
          </p:cNvSpPr>
          <p:nvPr>
            <p:ph idx="1"/>
          </p:nvPr>
        </p:nvSpPr>
        <p:spPr/>
        <p:txBody>
          <a:bodyPr/>
          <a:lstStyle/>
          <a:p>
            <a:r>
              <a:rPr lang="en-US" dirty="0" smtClean="0">
                <a:latin typeface="Century Gothic" panose="020B0502020202020204" pitchFamily="34" charset="0"/>
              </a:rPr>
              <a:t>Heating</a:t>
            </a:r>
          </a:p>
          <a:p>
            <a:r>
              <a:rPr lang="en-US" dirty="0" smtClean="0">
                <a:latin typeface="Century Gothic" panose="020B0502020202020204" pitchFamily="34" charset="0"/>
              </a:rPr>
              <a:t>Cooling</a:t>
            </a:r>
          </a:p>
          <a:p>
            <a:r>
              <a:rPr lang="en-US" dirty="0" smtClean="0">
                <a:latin typeface="Century Gothic" panose="020B0502020202020204" pitchFamily="34" charset="0"/>
              </a:rPr>
              <a:t>Lighting</a:t>
            </a:r>
          </a:p>
          <a:p>
            <a:r>
              <a:rPr lang="en-US" dirty="0" smtClean="0">
                <a:latin typeface="Century Gothic" panose="020B0502020202020204" pitchFamily="34" charset="0"/>
              </a:rPr>
              <a:t>Transportation</a:t>
            </a:r>
          </a:p>
          <a:p>
            <a:r>
              <a:rPr lang="en-US" dirty="0" smtClean="0">
                <a:latin typeface="Century Gothic" panose="020B0502020202020204" pitchFamily="34" charset="0"/>
              </a:rPr>
              <a:t>Electricity</a:t>
            </a:r>
            <a:endParaRPr lang="en-US" dirty="0">
              <a:latin typeface="Century Gothic" panose="020B0502020202020204" pitchFamily="34" charset="0"/>
            </a:endParaRPr>
          </a:p>
        </p:txBody>
      </p:sp>
      <p:pic>
        <p:nvPicPr>
          <p:cNvPr id="17" name="Picture 16"/>
          <p:cNvPicPr>
            <a:picLocks noChangeAspect="1"/>
          </p:cNvPicPr>
          <p:nvPr/>
        </p:nvPicPr>
        <p:blipFill>
          <a:blip r:embed="rId3"/>
          <a:stretch>
            <a:fillRect/>
          </a:stretch>
        </p:blipFill>
        <p:spPr>
          <a:xfrm>
            <a:off x="6857835" y="1825625"/>
            <a:ext cx="3810330" cy="3810330"/>
          </a:xfrm>
          <a:prstGeom prst="rect">
            <a:avLst/>
          </a:prstGeom>
        </p:spPr>
      </p:pic>
      <p:sp>
        <p:nvSpPr>
          <p:cNvPr id="18" name="TextBox 17"/>
          <p:cNvSpPr txBox="1"/>
          <p:nvPr/>
        </p:nvSpPr>
        <p:spPr>
          <a:xfrm>
            <a:off x="326573" y="5862692"/>
            <a:ext cx="6857999" cy="1077218"/>
          </a:xfrm>
          <a:prstGeom prst="rect">
            <a:avLst/>
          </a:prstGeom>
          <a:noFill/>
        </p:spPr>
        <p:txBody>
          <a:bodyPr wrap="square" rtlCol="0">
            <a:spAutoFit/>
          </a:bodyPr>
          <a:lstStyle/>
          <a:p>
            <a:r>
              <a:rPr lang="en-US" sz="3200" dirty="0" smtClean="0">
                <a:latin typeface="Century Gothic" panose="020B0502020202020204" pitchFamily="34" charset="0"/>
              </a:rPr>
              <a:t>Can you name the two types of energy? </a:t>
            </a:r>
            <a:endParaRPr lang="en-US" sz="3200" dirty="0">
              <a:latin typeface="Century Gothic" panose="020B0502020202020204" pitchFamily="34" charset="0"/>
            </a:endParaRPr>
          </a:p>
        </p:txBody>
      </p:sp>
    </p:spTree>
    <p:extLst>
      <p:ext uri="{BB962C8B-B14F-4D97-AF65-F5344CB8AC3E}">
        <p14:creationId xmlns:p14="http://schemas.microsoft.com/office/powerpoint/2010/main" val="313121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ffectLst>
                  <a:outerShdw blurRad="38100" dist="38100" dir="2700000" algn="tl">
                    <a:srgbClr val="000000">
                      <a:alpha val="43137"/>
                    </a:srgbClr>
                  </a:outerShdw>
                </a:effectLst>
                <a:latin typeface="Century Gothic" panose="020B0502020202020204" pitchFamily="34" charset="0"/>
              </a:rPr>
              <a:t>Non-renewable</a:t>
            </a:r>
            <a:r>
              <a:rPr lang="en-US" sz="4800" b="1" dirty="0" smtClean="0">
                <a:effectLst>
                  <a:outerShdw blurRad="38100" dist="38100" dir="2700000" algn="tl">
                    <a:srgbClr val="000000">
                      <a:alpha val="43137"/>
                    </a:srgbClr>
                  </a:outerShdw>
                </a:effectLst>
                <a:latin typeface="Century Gothic" panose="020B0502020202020204" pitchFamily="34" charset="0"/>
              </a:rPr>
              <a:t> energy </a:t>
            </a:r>
            <a:endParaRPr lang="en-US" sz="4800" b="1" dirty="0">
              <a:effectLst>
                <a:outerShdw blurRad="38100" dist="38100" dir="2700000" algn="tl">
                  <a:srgbClr val="000000">
                    <a:alpha val="43137"/>
                  </a:srgbClr>
                </a:outerShdw>
              </a:effectLst>
              <a:latin typeface="Century Gothic" panose="020B0502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311631" y="1690688"/>
            <a:ext cx="3121423" cy="3334801"/>
          </a:xfrm>
          <a:prstGeom prst="rect">
            <a:avLst/>
          </a:prstGeom>
        </p:spPr>
      </p:pic>
      <p:sp>
        <p:nvSpPr>
          <p:cNvPr id="5" name="TextBox 4"/>
          <p:cNvSpPr txBox="1"/>
          <p:nvPr/>
        </p:nvSpPr>
        <p:spPr>
          <a:xfrm>
            <a:off x="3665070" y="1606364"/>
            <a:ext cx="7173686" cy="3970318"/>
          </a:xfrm>
          <a:prstGeom prst="rect">
            <a:avLst/>
          </a:prstGeom>
          <a:noFill/>
        </p:spPr>
        <p:txBody>
          <a:bodyPr wrap="square" rtlCol="0">
            <a:spAutoFit/>
          </a:bodyPr>
          <a:lstStyle/>
          <a:p>
            <a:r>
              <a:rPr lang="en-US" sz="3600" dirty="0" smtClean="0">
                <a:latin typeface="Century Gothic" panose="020B0502020202020204" pitchFamily="34" charset="0"/>
              </a:rPr>
              <a:t>A source of energy that cannot be replaced when used up. </a:t>
            </a:r>
          </a:p>
          <a:p>
            <a:pPr marL="742950" lvl="1" indent="-285750">
              <a:buFont typeface="Arial" panose="020B0604020202020204" pitchFamily="34" charset="0"/>
              <a:buChar char="•"/>
            </a:pPr>
            <a:r>
              <a:rPr lang="en-US" sz="3600" dirty="0" smtClean="0">
                <a:latin typeface="Century Gothic" panose="020B0502020202020204" pitchFamily="34" charset="0"/>
              </a:rPr>
              <a:t>Coal</a:t>
            </a:r>
          </a:p>
          <a:p>
            <a:pPr marL="742950" lvl="1" indent="-285750">
              <a:buFont typeface="Arial" panose="020B0604020202020204" pitchFamily="34" charset="0"/>
              <a:buChar char="•"/>
            </a:pPr>
            <a:r>
              <a:rPr lang="en-US" sz="3600" dirty="0" smtClean="0">
                <a:latin typeface="Century Gothic" panose="020B0502020202020204" pitchFamily="34" charset="0"/>
              </a:rPr>
              <a:t>Fossil Fuels</a:t>
            </a:r>
          </a:p>
          <a:p>
            <a:pPr marL="742950" lvl="1" indent="-285750">
              <a:buFont typeface="Arial" panose="020B0604020202020204" pitchFamily="34" charset="0"/>
              <a:buChar char="•"/>
            </a:pPr>
            <a:r>
              <a:rPr lang="en-US" sz="3600" dirty="0" smtClean="0">
                <a:latin typeface="Century Gothic" panose="020B0502020202020204" pitchFamily="34" charset="0"/>
              </a:rPr>
              <a:t>Nuclear Energy</a:t>
            </a:r>
          </a:p>
          <a:p>
            <a:pPr marL="742950" lvl="1" indent="-285750">
              <a:buFont typeface="Arial" panose="020B0604020202020204" pitchFamily="34" charset="0"/>
              <a:buChar char="•"/>
            </a:pPr>
            <a:r>
              <a:rPr lang="en-US" sz="3600" dirty="0" smtClean="0">
                <a:latin typeface="Century Gothic" panose="020B0502020202020204" pitchFamily="34" charset="0"/>
              </a:rPr>
              <a:t>Natural Gas</a:t>
            </a:r>
            <a:endParaRPr lang="en-US" sz="3600" dirty="0">
              <a:latin typeface="Century Gothic" panose="020B0502020202020204" pitchFamily="34" charset="0"/>
            </a:endParaRPr>
          </a:p>
        </p:txBody>
      </p:sp>
      <p:sp>
        <p:nvSpPr>
          <p:cNvPr id="6" name="TextBox 5"/>
          <p:cNvSpPr txBox="1"/>
          <p:nvPr/>
        </p:nvSpPr>
        <p:spPr>
          <a:xfrm>
            <a:off x="2053985" y="6089442"/>
            <a:ext cx="8784771" cy="954107"/>
          </a:xfrm>
          <a:prstGeom prst="rect">
            <a:avLst/>
          </a:prstGeom>
          <a:noFill/>
        </p:spPr>
        <p:txBody>
          <a:bodyPr wrap="square" rtlCol="0">
            <a:spAutoFit/>
          </a:bodyPr>
          <a:lstStyle/>
          <a:p>
            <a:r>
              <a:rPr lang="en-US" sz="2800" dirty="0" smtClean="0">
                <a:latin typeface="Century Gothic" panose="020B0502020202020204" pitchFamily="34" charset="0"/>
              </a:rPr>
              <a:t>What are some pros and cons of non-renewable energy? </a:t>
            </a:r>
            <a:endParaRPr lang="en-US" sz="2800" dirty="0">
              <a:latin typeface="Century Gothic" panose="020B0502020202020204" pitchFamily="34" charset="0"/>
            </a:endParaRPr>
          </a:p>
        </p:txBody>
      </p:sp>
    </p:spTree>
    <p:extLst>
      <p:ext uri="{BB962C8B-B14F-4D97-AF65-F5344CB8AC3E}">
        <p14:creationId xmlns:p14="http://schemas.microsoft.com/office/powerpoint/2010/main" val="408397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462"/>
            <a:ext cx="10515600" cy="1325563"/>
          </a:xfrm>
        </p:spPr>
        <p:txBody>
          <a:bodyPr/>
          <a:lstStyle/>
          <a:p>
            <a:pPr algn="ctr"/>
            <a:r>
              <a:rPr lang="en-US" b="1" dirty="0" smtClean="0">
                <a:effectLst>
                  <a:outerShdw blurRad="38100" dist="38100" dir="2700000" algn="tl">
                    <a:srgbClr val="000000">
                      <a:alpha val="43137"/>
                    </a:srgbClr>
                  </a:outerShdw>
                </a:effectLst>
                <a:latin typeface="Century Gothic" panose="020B0502020202020204" pitchFamily="34" charset="0"/>
              </a:rPr>
              <a:t>Renewable energy</a:t>
            </a:r>
            <a:endParaRPr lang="en-US" b="1" dirty="0">
              <a:effectLst>
                <a:outerShdw blurRad="38100" dist="38100" dir="2700000" algn="tl">
                  <a:srgbClr val="000000">
                    <a:alpha val="43137"/>
                  </a:srgbClr>
                </a:outerShdw>
              </a:effectLst>
              <a:latin typeface="Century Gothic" panose="020B0502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333402" y="1901011"/>
            <a:ext cx="3121423" cy="3432345"/>
          </a:xfrm>
          <a:prstGeom prst="rect">
            <a:avLst/>
          </a:prstGeom>
        </p:spPr>
      </p:pic>
      <p:sp>
        <p:nvSpPr>
          <p:cNvPr id="9" name="TextBox 8"/>
          <p:cNvSpPr txBox="1"/>
          <p:nvPr/>
        </p:nvSpPr>
        <p:spPr>
          <a:xfrm>
            <a:off x="3929743" y="1632025"/>
            <a:ext cx="7717971" cy="4524315"/>
          </a:xfrm>
          <a:prstGeom prst="rect">
            <a:avLst/>
          </a:prstGeom>
          <a:noFill/>
        </p:spPr>
        <p:txBody>
          <a:bodyPr wrap="square" rtlCol="0">
            <a:spAutoFit/>
          </a:bodyPr>
          <a:lstStyle/>
          <a:p>
            <a:r>
              <a:rPr lang="en-US" sz="3600" dirty="0" smtClean="0">
                <a:latin typeface="Century Gothic" panose="020B0502020202020204" pitchFamily="34" charset="0"/>
              </a:rPr>
              <a:t>A source of energy that can be replaced</a:t>
            </a:r>
          </a:p>
          <a:p>
            <a:pPr marL="1028700" lvl="1" indent="-571500">
              <a:buFont typeface="Arial" panose="020B0604020202020204" pitchFamily="34" charset="0"/>
              <a:buChar char="•"/>
            </a:pPr>
            <a:r>
              <a:rPr lang="en-US" sz="3600" dirty="0" smtClean="0">
                <a:latin typeface="Century Gothic" panose="020B0502020202020204" pitchFamily="34" charset="0"/>
              </a:rPr>
              <a:t>Sun</a:t>
            </a:r>
          </a:p>
          <a:p>
            <a:pPr marL="1028700" lvl="1" indent="-571500">
              <a:buFont typeface="Arial" panose="020B0604020202020204" pitchFamily="34" charset="0"/>
              <a:buChar char="•"/>
            </a:pPr>
            <a:r>
              <a:rPr lang="en-US" sz="3600" dirty="0" smtClean="0">
                <a:latin typeface="Century Gothic" panose="020B0502020202020204" pitchFamily="34" charset="0"/>
              </a:rPr>
              <a:t>Water</a:t>
            </a:r>
          </a:p>
          <a:p>
            <a:pPr marL="1028700" lvl="1" indent="-571500">
              <a:buFont typeface="Arial" panose="020B0604020202020204" pitchFamily="34" charset="0"/>
              <a:buChar char="•"/>
            </a:pPr>
            <a:r>
              <a:rPr lang="en-US" sz="3600" dirty="0" smtClean="0">
                <a:latin typeface="Century Gothic" panose="020B0502020202020204" pitchFamily="34" charset="0"/>
              </a:rPr>
              <a:t>Wind</a:t>
            </a:r>
          </a:p>
          <a:p>
            <a:pPr marL="1028700" lvl="1" indent="-571500">
              <a:buFont typeface="Arial" panose="020B0604020202020204" pitchFamily="34" charset="0"/>
              <a:buChar char="•"/>
            </a:pPr>
            <a:r>
              <a:rPr lang="en-US" sz="3600" dirty="0" smtClean="0">
                <a:latin typeface="Century Gothic" panose="020B0502020202020204" pitchFamily="34" charset="0"/>
              </a:rPr>
              <a:t>Geothermal Energy</a:t>
            </a:r>
          </a:p>
          <a:p>
            <a:pPr marL="1028700" lvl="1" indent="-571500">
              <a:buFont typeface="Arial" panose="020B0604020202020204" pitchFamily="34" charset="0"/>
              <a:buChar char="•"/>
            </a:pPr>
            <a:r>
              <a:rPr lang="en-US" sz="3600" dirty="0" smtClean="0">
                <a:latin typeface="Century Gothic" panose="020B0502020202020204" pitchFamily="34" charset="0"/>
              </a:rPr>
              <a:t>Biomass</a:t>
            </a:r>
          </a:p>
          <a:p>
            <a:r>
              <a:rPr lang="en-US" sz="3600" dirty="0" smtClean="0"/>
              <a:t> </a:t>
            </a:r>
            <a:endParaRPr lang="en-US" sz="3200" dirty="0"/>
          </a:p>
        </p:txBody>
      </p:sp>
      <p:sp>
        <p:nvSpPr>
          <p:cNvPr id="10" name="TextBox 9"/>
          <p:cNvSpPr txBox="1"/>
          <p:nvPr/>
        </p:nvSpPr>
        <p:spPr>
          <a:xfrm>
            <a:off x="1502229" y="5871329"/>
            <a:ext cx="9418319" cy="523220"/>
          </a:xfrm>
          <a:prstGeom prst="rect">
            <a:avLst/>
          </a:prstGeom>
          <a:noFill/>
        </p:spPr>
        <p:txBody>
          <a:bodyPr wrap="square" rtlCol="0">
            <a:spAutoFit/>
          </a:bodyPr>
          <a:lstStyle/>
          <a:p>
            <a:pPr algn="ctr"/>
            <a:r>
              <a:rPr lang="en-US" sz="2800" dirty="0">
                <a:latin typeface="Century Gothic" panose="020B0502020202020204" pitchFamily="34" charset="0"/>
              </a:rPr>
              <a:t>What are some pros and cons of </a:t>
            </a:r>
            <a:r>
              <a:rPr lang="en-US" sz="2800" dirty="0" smtClean="0">
                <a:latin typeface="Century Gothic" panose="020B0502020202020204" pitchFamily="34" charset="0"/>
              </a:rPr>
              <a:t>renewable </a:t>
            </a:r>
            <a:r>
              <a:rPr lang="en-US" sz="2800" dirty="0">
                <a:latin typeface="Century Gothic" panose="020B0502020202020204" pitchFamily="34" charset="0"/>
              </a:rPr>
              <a:t>energy? </a:t>
            </a:r>
          </a:p>
        </p:txBody>
      </p:sp>
    </p:spTree>
    <p:extLst>
      <p:ext uri="{BB962C8B-B14F-4D97-AF65-F5344CB8AC3E}">
        <p14:creationId xmlns:p14="http://schemas.microsoft.com/office/powerpoint/2010/main" val="85834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462"/>
            <a:ext cx="10515600" cy="1325563"/>
          </a:xfrm>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Wind Energy &amp; Ag</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825625"/>
            <a:ext cx="7802880" cy="4819824"/>
          </a:xfrm>
        </p:spPr>
        <p:txBody>
          <a:bodyPr>
            <a:normAutofit fontScale="92500" lnSpcReduction="10000"/>
          </a:bodyPr>
          <a:lstStyle/>
          <a:p>
            <a:r>
              <a:rPr lang="en-US" dirty="0" smtClean="0">
                <a:latin typeface="Century Gothic" panose="020B0502020202020204" pitchFamily="34" charset="0"/>
              </a:rPr>
              <a:t>Early uses of wind power include propelling boats,  grinding grain, and pumping water.</a:t>
            </a:r>
          </a:p>
          <a:p>
            <a:r>
              <a:rPr lang="en-US" dirty="0" smtClean="0">
                <a:latin typeface="Century Gothic" panose="020B0502020202020204" pitchFamily="34" charset="0"/>
              </a:rPr>
              <a:t>Large wind turbines were first used in the </a:t>
            </a:r>
            <a:r>
              <a:rPr lang="en-US" dirty="0" err="1" smtClean="0">
                <a:latin typeface="Century Gothic" panose="020B0502020202020204" pitchFamily="34" charset="0"/>
              </a:rPr>
              <a:t>U.S</a:t>
            </a:r>
            <a:r>
              <a:rPr lang="en-US" dirty="0" smtClean="0">
                <a:latin typeface="Century Gothic" panose="020B0502020202020204" pitchFamily="34" charset="0"/>
              </a:rPr>
              <a:t> in the 1940’s and became c</a:t>
            </a:r>
          </a:p>
          <a:p>
            <a:r>
              <a:rPr lang="en-US" dirty="0" smtClean="0">
                <a:latin typeface="Century Gothic" panose="020B0502020202020204" pitchFamily="34" charset="0"/>
              </a:rPr>
              <a:t>Wind flows over the </a:t>
            </a:r>
            <a:r>
              <a:rPr lang="en-US" b="1" dirty="0" smtClean="0">
                <a:latin typeface="Century Gothic" panose="020B0502020202020204" pitchFamily="34" charset="0"/>
              </a:rPr>
              <a:t>wind turbine </a:t>
            </a:r>
            <a:r>
              <a:rPr lang="en-US" dirty="0" smtClean="0">
                <a:latin typeface="Century Gothic" panose="020B0502020202020204" pitchFamily="34" charset="0"/>
              </a:rPr>
              <a:t>blades causing lift. The blades are connected to a drive shaft that turns an electric generator to produce electricity. </a:t>
            </a:r>
          </a:p>
          <a:p>
            <a:r>
              <a:rPr lang="en-US" dirty="0" smtClean="0">
                <a:latin typeface="Century Gothic" panose="020B0502020202020204" pitchFamily="34" charset="0"/>
              </a:rPr>
              <a:t>A </a:t>
            </a:r>
            <a:r>
              <a:rPr lang="en-US" b="1" dirty="0">
                <a:latin typeface="Century Gothic" panose="020B0502020202020204" pitchFamily="34" charset="0"/>
              </a:rPr>
              <a:t>wind farm </a:t>
            </a:r>
            <a:r>
              <a:rPr lang="en-US" dirty="0">
                <a:latin typeface="Century Gothic" panose="020B0502020202020204" pitchFamily="34" charset="0"/>
              </a:rPr>
              <a:t>usually has dozens of wind machines scattered over a large </a:t>
            </a:r>
            <a:r>
              <a:rPr lang="en-US" dirty="0" smtClean="0">
                <a:latin typeface="Century Gothic" panose="020B0502020202020204" pitchFamily="34" charset="0"/>
              </a:rPr>
              <a:t>area &amp; can power over 220,000 </a:t>
            </a:r>
            <a:r>
              <a:rPr lang="en-US" dirty="0">
                <a:latin typeface="Century Gothic" panose="020B0502020202020204" pitchFamily="34" charset="0"/>
              </a:rPr>
              <a:t>homes per </a:t>
            </a:r>
            <a:r>
              <a:rPr lang="en-US" dirty="0" smtClean="0">
                <a:latin typeface="Century Gothic" panose="020B0502020202020204" pitchFamily="34" charset="0"/>
              </a:rPr>
              <a:t>year!</a:t>
            </a:r>
          </a:p>
          <a:p>
            <a:r>
              <a:rPr lang="en-US" dirty="0" smtClean="0">
                <a:latin typeface="Century Gothic" panose="020B0502020202020204" pitchFamily="34" charset="0"/>
              </a:rPr>
              <a:t>Iowa is one of the nation’s leaders in wind </a:t>
            </a:r>
            <a:r>
              <a:rPr lang="en-US" dirty="0">
                <a:latin typeface="Century Gothic" panose="020B0502020202020204" pitchFamily="34" charset="0"/>
              </a:rPr>
              <a:t>e</a:t>
            </a:r>
            <a:r>
              <a:rPr lang="en-US" dirty="0" smtClean="0">
                <a:latin typeface="Century Gothic" panose="020B0502020202020204" pitchFamily="34" charset="0"/>
              </a:rPr>
              <a:t>nergy. </a:t>
            </a:r>
          </a:p>
          <a:p>
            <a:endParaRPr lang="en-US" dirty="0"/>
          </a:p>
          <a:p>
            <a:endParaRPr lang="en-US" dirty="0" smtClean="0">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9259715" y="1825625"/>
            <a:ext cx="2511770" cy="1694835"/>
          </a:xfrm>
          <a:prstGeom prst="rect">
            <a:avLst/>
          </a:prstGeom>
        </p:spPr>
      </p:pic>
      <p:pic>
        <p:nvPicPr>
          <p:cNvPr id="7" name="Picture 6"/>
          <p:cNvPicPr>
            <a:picLocks noChangeAspect="1"/>
          </p:cNvPicPr>
          <p:nvPr/>
        </p:nvPicPr>
        <p:blipFill>
          <a:blip r:embed="rId4"/>
          <a:stretch>
            <a:fillRect/>
          </a:stretch>
        </p:blipFill>
        <p:spPr>
          <a:xfrm>
            <a:off x="9259715" y="4829576"/>
            <a:ext cx="2511770" cy="1798476"/>
          </a:xfrm>
          <a:prstGeom prst="rect">
            <a:avLst/>
          </a:prstGeom>
        </p:spPr>
      </p:pic>
    </p:spTree>
    <p:extLst>
      <p:ext uri="{BB962C8B-B14F-4D97-AF65-F5344CB8AC3E}">
        <p14:creationId xmlns:p14="http://schemas.microsoft.com/office/powerpoint/2010/main" val="19025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anose="020B0502020202020204" pitchFamily="34" charset="0"/>
              </a:rPr>
              <a:t>Iowa and Wind Energy </a:t>
            </a:r>
            <a:endParaRPr lang="en-US" b="1" dirty="0">
              <a:latin typeface="Century Gothic" panose="020B0502020202020204" pitchFamily="34" charset="0"/>
            </a:endParaRPr>
          </a:p>
        </p:txBody>
      </p:sp>
      <p:pic>
        <p:nvPicPr>
          <p:cNvPr id="4" name="Content Placeholder 3"/>
          <p:cNvPicPr>
            <a:picLocks noGrp="1" noChangeAspect="1"/>
          </p:cNvPicPr>
          <p:nvPr>
            <p:ph idx="1"/>
          </p:nvPr>
        </p:nvPicPr>
        <p:blipFill rotWithShape="1">
          <a:blip r:embed="rId2"/>
          <a:srcRect l="1509" r="4321"/>
          <a:stretch/>
        </p:blipFill>
        <p:spPr>
          <a:xfrm>
            <a:off x="3749040" y="1603779"/>
            <a:ext cx="8347166" cy="5141082"/>
          </a:xfrm>
          <a:prstGeom prst="rect">
            <a:avLst/>
          </a:prstGeom>
        </p:spPr>
      </p:pic>
      <p:sp>
        <p:nvSpPr>
          <p:cNvPr id="5" name="TextBox 4"/>
          <p:cNvSpPr txBox="1"/>
          <p:nvPr/>
        </p:nvSpPr>
        <p:spPr>
          <a:xfrm>
            <a:off x="470263" y="1881051"/>
            <a:ext cx="2939143" cy="2308324"/>
          </a:xfrm>
          <a:prstGeom prst="rect">
            <a:avLst/>
          </a:prstGeom>
          <a:noFill/>
        </p:spPr>
        <p:txBody>
          <a:bodyPr wrap="square" rtlCol="0">
            <a:spAutoFit/>
          </a:bodyPr>
          <a:lstStyle/>
          <a:p>
            <a:r>
              <a:rPr lang="en-US" dirty="0" smtClean="0">
                <a:latin typeface="Century Gothic" panose="020B0502020202020204" pitchFamily="34" charset="0"/>
              </a:rPr>
              <a:t>This map shows the commercial wind farms in Iowa. What can you guess about Iowa’s geography, topography and climate based on the location of the wind farms? </a:t>
            </a:r>
            <a:endParaRPr lang="en-US" dirty="0">
              <a:latin typeface="Century Gothic" panose="020B0502020202020204" pitchFamily="34" charset="0"/>
            </a:endParaRPr>
          </a:p>
        </p:txBody>
      </p:sp>
    </p:spTree>
    <p:extLst>
      <p:ext uri="{BB962C8B-B14F-4D97-AF65-F5344CB8AC3E}">
        <p14:creationId xmlns:p14="http://schemas.microsoft.com/office/powerpoint/2010/main" val="490439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Biomass Energy (Biofuels)</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2" name="Content Placeholder 1"/>
          <p:cNvSpPr>
            <a:spLocks noGrp="1"/>
          </p:cNvSpPr>
          <p:nvPr>
            <p:ph idx="1"/>
          </p:nvPr>
        </p:nvSpPr>
        <p:spPr>
          <a:xfrm>
            <a:off x="631371" y="1825624"/>
            <a:ext cx="7293429" cy="4716689"/>
          </a:xfrm>
        </p:spPr>
        <p:txBody>
          <a:bodyPr/>
          <a:lstStyle/>
          <a:p>
            <a:r>
              <a:rPr lang="en-US" dirty="0">
                <a:latin typeface="Century Gothic" panose="020B0502020202020204" pitchFamily="34" charset="0"/>
              </a:rPr>
              <a:t>Biofuels are transportation fuels that are made from </a:t>
            </a:r>
            <a:r>
              <a:rPr lang="en-US" dirty="0" smtClean="0">
                <a:latin typeface="Century Gothic" panose="020B0502020202020204" pitchFamily="34" charset="0"/>
              </a:rPr>
              <a:t>biomass (organic matter) </a:t>
            </a:r>
            <a:r>
              <a:rPr lang="en-US" dirty="0">
                <a:latin typeface="Century Gothic" panose="020B0502020202020204" pitchFamily="34" charset="0"/>
              </a:rPr>
              <a:t>materials</a:t>
            </a:r>
            <a:r>
              <a:rPr lang="en-US" dirty="0" smtClean="0">
                <a:latin typeface="Century Gothic" panose="020B0502020202020204" pitchFamily="34" charset="0"/>
              </a:rPr>
              <a:t>. </a:t>
            </a:r>
          </a:p>
          <a:p>
            <a:r>
              <a:rPr lang="en-US" dirty="0" smtClean="0">
                <a:latin typeface="Century Gothic" panose="020B0502020202020204" pitchFamily="34" charset="0"/>
              </a:rPr>
              <a:t>The two main types of biofuels are: </a:t>
            </a:r>
            <a:endParaRPr lang="en-US" dirty="0">
              <a:latin typeface="Century Gothic" panose="020B0502020202020204" pitchFamily="34" charset="0"/>
            </a:endParaRPr>
          </a:p>
          <a:p>
            <a:pPr lvl="1"/>
            <a:r>
              <a:rPr lang="en-US" sz="2800" dirty="0" smtClean="0">
                <a:latin typeface="Century Gothic" panose="020B0502020202020204" pitchFamily="34" charset="0"/>
              </a:rPr>
              <a:t>Biodiesel</a:t>
            </a:r>
          </a:p>
          <a:p>
            <a:pPr lvl="1"/>
            <a:r>
              <a:rPr lang="en-US" sz="2800" dirty="0" smtClean="0">
                <a:latin typeface="Century Gothic" panose="020B0502020202020204" pitchFamily="34" charset="0"/>
              </a:rPr>
              <a:t>Ethanol</a:t>
            </a:r>
            <a:endParaRPr lang="en-US" sz="2800" dirty="0">
              <a:latin typeface="Century Gothic" panose="020B0502020202020204" pitchFamily="34" charset="0"/>
            </a:endParaRPr>
          </a:p>
          <a:p>
            <a:endParaRPr lang="en-US" dirty="0"/>
          </a:p>
        </p:txBody>
      </p:sp>
      <p:pic>
        <p:nvPicPr>
          <p:cNvPr id="3" name="Picture 2"/>
          <p:cNvPicPr>
            <a:picLocks noChangeAspect="1"/>
          </p:cNvPicPr>
          <p:nvPr/>
        </p:nvPicPr>
        <p:blipFill>
          <a:blip r:embed="rId3"/>
          <a:stretch>
            <a:fillRect/>
          </a:stretch>
        </p:blipFill>
        <p:spPr>
          <a:xfrm>
            <a:off x="8319354" y="2006374"/>
            <a:ext cx="3737172" cy="3310415"/>
          </a:xfrm>
          <a:prstGeom prst="rect">
            <a:avLst/>
          </a:prstGeom>
        </p:spPr>
      </p:pic>
    </p:spTree>
    <p:extLst>
      <p:ext uri="{BB962C8B-B14F-4D97-AF65-F5344CB8AC3E}">
        <p14:creationId xmlns:p14="http://schemas.microsoft.com/office/powerpoint/2010/main" val="26161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Century Gothic" panose="020B0502020202020204" pitchFamily="34" charset="0"/>
              </a:rPr>
              <a:t>Biodiesel</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pPr>
              <a:lnSpc>
                <a:spcPct val="100000"/>
              </a:lnSpc>
            </a:pPr>
            <a:r>
              <a:rPr lang="en-US" dirty="0" smtClean="0">
                <a:latin typeface="Century Gothic" panose="020B0502020202020204" pitchFamily="34" charset="0"/>
              </a:rPr>
              <a:t>Biodiesel can be made from vegetable oils, including the oil from soybeans.</a:t>
            </a:r>
          </a:p>
          <a:p>
            <a:r>
              <a:rPr lang="en-US" dirty="0" smtClean="0">
                <a:latin typeface="Century Gothic" panose="020B0502020202020204" pitchFamily="34" charset="0"/>
              </a:rPr>
              <a:t>Biodiesel can be used instead of diesel fuel to power trucks and buses. </a:t>
            </a:r>
          </a:p>
          <a:p>
            <a:r>
              <a:rPr lang="en-US" dirty="0" smtClean="0">
                <a:latin typeface="Century Gothic" panose="020B0502020202020204" pitchFamily="34" charset="0"/>
              </a:rPr>
              <a:t>After soybeans are harvested in the fall and transported to biodiesel plants, the oil is combined with methanol to create a chemical reaction under heat and pressure. This process is repeated 2-3 times. </a:t>
            </a:r>
          </a:p>
          <a:p>
            <a:r>
              <a:rPr lang="en-US" dirty="0" smtClean="0">
                <a:latin typeface="Century Gothic" panose="020B0502020202020204" pitchFamily="34" charset="0"/>
              </a:rPr>
              <a:t>Iowa is in the top two states for soybean production and is the leader in biodiesel production. </a:t>
            </a:r>
          </a:p>
          <a:p>
            <a:endParaRPr lang="en-US" dirty="0" smtClean="0"/>
          </a:p>
        </p:txBody>
      </p:sp>
    </p:spTree>
    <p:extLst>
      <p:ext uri="{BB962C8B-B14F-4D97-AF65-F5344CB8AC3E}">
        <p14:creationId xmlns:p14="http://schemas.microsoft.com/office/powerpoint/2010/main" val="37306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0781" y="96653"/>
            <a:ext cx="10515600" cy="952401"/>
          </a:xfrm>
        </p:spPr>
        <p:txBody>
          <a:bodyPr>
            <a:normAutofit/>
          </a:bodyPr>
          <a:lstStyle/>
          <a:p>
            <a:r>
              <a:rPr lang="en-US" sz="4000" b="1" dirty="0" smtClean="0">
                <a:effectLst>
                  <a:outerShdw blurRad="38100" dist="38100" dir="2700000" algn="tl">
                    <a:srgbClr val="000000">
                      <a:alpha val="43137"/>
                    </a:srgbClr>
                  </a:outerShdw>
                </a:effectLst>
                <a:latin typeface="Century Gothic" panose="020B0502020202020204" pitchFamily="34" charset="0"/>
              </a:rPr>
              <a:t>Iowa and Soy Biodiesel</a:t>
            </a:r>
            <a:endParaRPr lang="en-US" sz="4000" b="1" dirty="0">
              <a:effectLst>
                <a:outerShdw blurRad="38100" dist="38100" dir="2700000" algn="tl">
                  <a:srgbClr val="000000">
                    <a:alpha val="43137"/>
                  </a:srgbClr>
                </a:outerShdw>
              </a:effectLst>
              <a:latin typeface="Century Gothic" panose="020B0502020202020204" pitchFamily="34" charset="0"/>
            </a:endParaRPr>
          </a:p>
        </p:txBody>
      </p:sp>
      <p:pic>
        <p:nvPicPr>
          <p:cNvPr id="3" name="Content Placeholder 2"/>
          <p:cNvPicPr>
            <a:picLocks noGrp="1" noChangeAspect="1"/>
          </p:cNvPicPr>
          <p:nvPr>
            <p:ph idx="1"/>
          </p:nvPr>
        </p:nvPicPr>
        <p:blipFill>
          <a:blip r:embed="rId3"/>
          <a:stretch>
            <a:fillRect/>
          </a:stretch>
        </p:blipFill>
        <p:spPr>
          <a:xfrm>
            <a:off x="3432161" y="1049054"/>
            <a:ext cx="8357419" cy="5452221"/>
          </a:xfrm>
          <a:prstGeom prst="rect">
            <a:avLst/>
          </a:prstGeom>
        </p:spPr>
      </p:pic>
      <p:sp>
        <p:nvSpPr>
          <p:cNvPr id="5" name="TextBox 4"/>
          <p:cNvSpPr txBox="1"/>
          <p:nvPr/>
        </p:nvSpPr>
        <p:spPr>
          <a:xfrm>
            <a:off x="431074" y="1815737"/>
            <a:ext cx="2821577" cy="1569660"/>
          </a:xfrm>
          <a:prstGeom prst="rect">
            <a:avLst/>
          </a:prstGeom>
          <a:noFill/>
        </p:spPr>
        <p:txBody>
          <a:bodyPr wrap="square" rtlCol="0">
            <a:spAutoFit/>
          </a:bodyPr>
          <a:lstStyle/>
          <a:p>
            <a:r>
              <a:rPr lang="en-US" sz="2400" dirty="0" smtClean="0">
                <a:latin typeface="Century Gothic" panose="020B0502020202020204" pitchFamily="34" charset="0"/>
              </a:rPr>
              <a:t>Why is Iowa a good place for producing biodiesel? </a:t>
            </a:r>
            <a:endParaRPr lang="en-US" sz="2400" dirty="0">
              <a:latin typeface="Century Gothic" panose="020B0502020202020204" pitchFamily="34" charset="0"/>
            </a:endParaRPr>
          </a:p>
        </p:txBody>
      </p:sp>
    </p:spTree>
    <p:extLst>
      <p:ext uri="{BB962C8B-B14F-4D97-AF65-F5344CB8AC3E}">
        <p14:creationId xmlns:p14="http://schemas.microsoft.com/office/powerpoint/2010/main" val="20940082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1632</Words>
  <Application>Microsoft Office PowerPoint</Application>
  <PresentationFormat>Widescreen</PresentationFormat>
  <Paragraphs>123</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Educating Iowans with a focus on youth regarding the breadth and global significance of agriculture.</vt:lpstr>
      <vt:lpstr>What is energy used for? </vt:lpstr>
      <vt:lpstr>Non-renewable energy </vt:lpstr>
      <vt:lpstr>Renewable energy</vt:lpstr>
      <vt:lpstr>Wind Energy &amp; Ag</vt:lpstr>
      <vt:lpstr>Iowa and Wind Energy </vt:lpstr>
      <vt:lpstr>Biomass Energy (Biofuels)</vt:lpstr>
      <vt:lpstr>Biodiesel</vt:lpstr>
      <vt:lpstr>Iowa and Soy Biodiesel</vt:lpstr>
      <vt:lpstr>Ethanol</vt:lpstr>
      <vt:lpstr>PowerPoint Presentation</vt:lpstr>
      <vt:lpstr>PowerPoint Presentation</vt:lpstr>
      <vt:lpstr>Tassel to Tank</vt:lpstr>
      <vt:lpstr>Tassel to Tank</vt:lpstr>
      <vt:lpstr>Tassel to Tank</vt:lpstr>
      <vt:lpstr>PowerPoint Presentation</vt:lpstr>
      <vt:lpstr>How Stuff Works: Ethanol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Agriculture Literacy Foundation</dc:title>
  <dc:creator>Will Fett</dc:creator>
  <cp:lastModifiedBy>Cindy Hall</cp:lastModifiedBy>
  <cp:revision>118</cp:revision>
  <cp:lastPrinted>2015-06-04T21:12:32Z</cp:lastPrinted>
  <dcterms:created xsi:type="dcterms:W3CDTF">2014-08-27T20:33:10Z</dcterms:created>
  <dcterms:modified xsi:type="dcterms:W3CDTF">2015-12-02T20:06:31Z</dcterms:modified>
</cp:coreProperties>
</file>